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notesMasterIdLst>
    <p:notesMasterId r:id="rId19"/>
  </p:notesMasterIdLst>
  <p:sldIdLst>
    <p:sldId id="256" r:id="rId2"/>
    <p:sldId id="258" r:id="rId3"/>
    <p:sldId id="261" r:id="rId4"/>
    <p:sldId id="259" r:id="rId5"/>
    <p:sldId id="260" r:id="rId6"/>
    <p:sldId id="268" r:id="rId7"/>
    <p:sldId id="262" r:id="rId8"/>
    <p:sldId id="269" r:id="rId9"/>
    <p:sldId id="270" r:id="rId10"/>
    <p:sldId id="264" r:id="rId11"/>
    <p:sldId id="277" r:id="rId12"/>
    <p:sldId id="276" r:id="rId13"/>
    <p:sldId id="278" r:id="rId14"/>
    <p:sldId id="279" r:id="rId15"/>
    <p:sldId id="272" r:id="rId16"/>
    <p:sldId id="274" r:id="rId17"/>
    <p:sldId id="27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843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B0C33A-99DF-45C6-B334-0479D5D334F4}"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3C6360AB-5EAE-4F90-BA39-0DF8367A19DB}">
      <dgm:prSet custT="1"/>
      <dgm:spPr/>
      <dgm:t>
        <a:bodyPr/>
        <a:lstStyle/>
        <a:p>
          <a:pPr>
            <a:lnSpc>
              <a:spcPct val="100000"/>
            </a:lnSpc>
            <a:defRPr b="1"/>
          </a:pPr>
          <a:r>
            <a:rPr lang="en-US" sz="1600" dirty="0"/>
            <a:t>Solar Energy Prediction Models</a:t>
          </a:r>
        </a:p>
      </dgm:t>
    </dgm:pt>
    <dgm:pt modelId="{3A4EEB16-8880-4373-BE52-69430FA57AB2}" type="parTrans" cxnId="{F30C8E2B-40B7-4189-ABE2-74BDA2C95162}">
      <dgm:prSet/>
      <dgm:spPr/>
      <dgm:t>
        <a:bodyPr/>
        <a:lstStyle/>
        <a:p>
          <a:endParaRPr lang="en-US"/>
        </a:p>
      </dgm:t>
    </dgm:pt>
    <dgm:pt modelId="{544D1370-F63C-4527-BCDF-25CDDBE8C6A3}" type="sibTrans" cxnId="{F30C8E2B-40B7-4189-ABE2-74BDA2C95162}">
      <dgm:prSet/>
      <dgm:spPr/>
      <dgm:t>
        <a:bodyPr/>
        <a:lstStyle/>
        <a:p>
          <a:endParaRPr lang="en-US"/>
        </a:p>
      </dgm:t>
    </dgm:pt>
    <dgm:pt modelId="{FF8C0198-3B01-4293-AB6E-4643F3525832}">
      <dgm:prSet custT="1"/>
      <dgm:spPr/>
      <dgm:t>
        <a:bodyPr/>
        <a:lstStyle/>
        <a:p>
          <a:pPr>
            <a:lnSpc>
              <a:spcPct val="100000"/>
            </a:lnSpc>
          </a:pPr>
          <a:r>
            <a:rPr lang="en-US" sz="1400" dirty="0"/>
            <a:t>The gradient boosting model achieved R</a:t>
          </a:r>
          <a:r>
            <a:rPr lang="en-US" sz="1400" baseline="30000" dirty="0"/>
            <a:t>2 </a:t>
          </a:r>
          <a:r>
            <a:rPr lang="en-US" sz="1400" dirty="0"/>
            <a:t>of 0.90</a:t>
          </a:r>
        </a:p>
      </dgm:t>
    </dgm:pt>
    <dgm:pt modelId="{01A5FCCF-CD2A-420C-8957-B7DEDDE07063}" type="parTrans" cxnId="{CF77A81E-F111-4451-BC59-8820B284C762}">
      <dgm:prSet/>
      <dgm:spPr/>
      <dgm:t>
        <a:bodyPr/>
        <a:lstStyle/>
        <a:p>
          <a:endParaRPr lang="en-US"/>
        </a:p>
      </dgm:t>
    </dgm:pt>
    <dgm:pt modelId="{CE352DD2-78CC-44EB-A379-98E832CB9734}" type="sibTrans" cxnId="{CF77A81E-F111-4451-BC59-8820B284C762}">
      <dgm:prSet/>
      <dgm:spPr/>
      <dgm:t>
        <a:bodyPr/>
        <a:lstStyle/>
        <a:p>
          <a:endParaRPr lang="en-US"/>
        </a:p>
      </dgm:t>
    </dgm:pt>
    <dgm:pt modelId="{A9CCC0DF-2F9A-4112-A575-1930CE8B0B29}">
      <dgm:prSet custT="1"/>
      <dgm:spPr/>
      <dgm:t>
        <a:bodyPr/>
        <a:lstStyle/>
        <a:p>
          <a:pPr>
            <a:lnSpc>
              <a:spcPct val="100000"/>
            </a:lnSpc>
          </a:pPr>
          <a:r>
            <a:rPr lang="en-US" sz="1400" dirty="0"/>
            <a:t>Top three weather-related features are </a:t>
          </a:r>
          <a:r>
            <a:rPr lang="en-US" sz="1400" b="1" dirty="0"/>
            <a:t>humidity</a:t>
          </a:r>
          <a:r>
            <a:rPr lang="en-US" sz="1400" dirty="0"/>
            <a:t>, </a:t>
          </a:r>
          <a:r>
            <a:rPr lang="en-US" sz="1400" b="1" dirty="0"/>
            <a:t>cloud cover</a:t>
          </a:r>
          <a:r>
            <a:rPr lang="en-US" sz="1400" dirty="0"/>
            <a:t>, </a:t>
          </a:r>
          <a:r>
            <a:rPr lang="en-US" sz="1400" b="1" dirty="0"/>
            <a:t>solar radiation availability</a:t>
          </a:r>
          <a:r>
            <a:rPr lang="en-US" sz="1400" dirty="0"/>
            <a:t>.</a:t>
          </a:r>
        </a:p>
        <a:p>
          <a:pPr>
            <a:lnSpc>
              <a:spcPct val="100000"/>
            </a:lnSpc>
          </a:pPr>
          <a:r>
            <a:rPr lang="en-US" sz="1400" dirty="0"/>
            <a:t>Note: Train 80% Test 20%</a:t>
          </a:r>
        </a:p>
      </dgm:t>
    </dgm:pt>
    <dgm:pt modelId="{74BAA08D-A6A4-483C-9552-DAF30D238BC3}" type="parTrans" cxnId="{12C941FA-F009-453C-8EFF-79C1FDE8F7E2}">
      <dgm:prSet/>
      <dgm:spPr/>
      <dgm:t>
        <a:bodyPr/>
        <a:lstStyle/>
        <a:p>
          <a:endParaRPr lang="en-US"/>
        </a:p>
      </dgm:t>
    </dgm:pt>
    <dgm:pt modelId="{1454408C-3550-4F33-AB9C-EAB93875F571}" type="sibTrans" cxnId="{12C941FA-F009-453C-8EFF-79C1FDE8F7E2}">
      <dgm:prSet/>
      <dgm:spPr/>
      <dgm:t>
        <a:bodyPr/>
        <a:lstStyle/>
        <a:p>
          <a:endParaRPr lang="en-US"/>
        </a:p>
      </dgm:t>
    </dgm:pt>
    <dgm:pt modelId="{20493580-A7EC-4EC2-9FC6-F07CC363D171}">
      <dgm:prSet/>
      <dgm:spPr/>
      <dgm:t>
        <a:bodyPr/>
        <a:lstStyle/>
        <a:p>
          <a:pPr>
            <a:lnSpc>
              <a:spcPct val="100000"/>
            </a:lnSpc>
            <a:defRPr b="1"/>
          </a:pPr>
          <a:r>
            <a:rPr lang="en-US" dirty="0"/>
            <a:t>Electricity Cost Prediction Models</a:t>
          </a:r>
        </a:p>
      </dgm:t>
    </dgm:pt>
    <dgm:pt modelId="{781C90A1-BAEF-418D-B29A-14F5A506677A}" type="parTrans" cxnId="{D461BDB0-5895-4EAC-8475-C4B5A4B522D8}">
      <dgm:prSet/>
      <dgm:spPr/>
      <dgm:t>
        <a:bodyPr/>
        <a:lstStyle/>
        <a:p>
          <a:endParaRPr lang="en-US"/>
        </a:p>
      </dgm:t>
    </dgm:pt>
    <dgm:pt modelId="{716CC09A-E4EC-4EE6-8201-4884D915E165}" type="sibTrans" cxnId="{D461BDB0-5895-4EAC-8475-C4B5A4B522D8}">
      <dgm:prSet/>
      <dgm:spPr/>
      <dgm:t>
        <a:bodyPr/>
        <a:lstStyle/>
        <a:p>
          <a:endParaRPr lang="en-US"/>
        </a:p>
      </dgm:t>
    </dgm:pt>
    <dgm:pt modelId="{703CFCB0-2003-4FC1-8F5B-679811DA8AC6}">
      <dgm:prSet custT="1"/>
      <dgm:spPr/>
      <dgm:t>
        <a:bodyPr/>
        <a:lstStyle/>
        <a:p>
          <a:pPr>
            <a:lnSpc>
              <a:spcPct val="100000"/>
            </a:lnSpc>
          </a:pPr>
          <a:r>
            <a:rPr lang="en-US" sz="1400" dirty="0"/>
            <a:t>The data is stationary and exhibits a 24-hour seasonality. The time series analysis was conducted using SARIMAX, achieved a root mean squared error of 2.22 cents per kilowatt as the difference between the actual and forecasted values over the last 168 hours of data.</a:t>
          </a:r>
        </a:p>
      </dgm:t>
    </dgm:pt>
    <dgm:pt modelId="{77B72D33-C549-47A9-84EB-179DCCC451FE}" type="parTrans" cxnId="{70FF2225-8F9F-4AAA-9A24-DD1AB21C6E7A}">
      <dgm:prSet/>
      <dgm:spPr/>
      <dgm:t>
        <a:bodyPr/>
        <a:lstStyle/>
        <a:p>
          <a:endParaRPr lang="en-US"/>
        </a:p>
      </dgm:t>
    </dgm:pt>
    <dgm:pt modelId="{5AF3783A-49CA-40B1-83D4-A4056971459D}" type="sibTrans" cxnId="{70FF2225-8F9F-4AAA-9A24-DD1AB21C6E7A}">
      <dgm:prSet/>
      <dgm:spPr/>
      <dgm:t>
        <a:bodyPr/>
        <a:lstStyle/>
        <a:p>
          <a:endParaRPr lang="en-US"/>
        </a:p>
      </dgm:t>
    </dgm:pt>
    <dgm:pt modelId="{6E9FC89D-B025-4A0A-B2EF-72715ECEE136}" type="pres">
      <dgm:prSet presAssocID="{6CB0C33A-99DF-45C6-B334-0479D5D334F4}" presName="root" presStyleCnt="0">
        <dgm:presLayoutVars>
          <dgm:dir/>
          <dgm:resizeHandles val="exact"/>
        </dgm:presLayoutVars>
      </dgm:prSet>
      <dgm:spPr/>
    </dgm:pt>
    <dgm:pt modelId="{D428115D-1041-44A0-8FDE-61FEF56ECE04}" type="pres">
      <dgm:prSet presAssocID="{3C6360AB-5EAE-4F90-BA39-0DF8367A19DB}" presName="compNode" presStyleCnt="0"/>
      <dgm:spPr/>
    </dgm:pt>
    <dgm:pt modelId="{1BF1AA1E-E5C8-468C-B941-E81D0894BEC3}" type="pres">
      <dgm:prSet presAssocID="{3C6360AB-5EAE-4F90-BA39-0DF8367A19D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artial Sun"/>
        </a:ext>
      </dgm:extLst>
    </dgm:pt>
    <dgm:pt modelId="{74EBDA34-F780-483F-A9F4-344CFC69A1EF}" type="pres">
      <dgm:prSet presAssocID="{3C6360AB-5EAE-4F90-BA39-0DF8367A19DB}" presName="iconSpace" presStyleCnt="0"/>
      <dgm:spPr/>
    </dgm:pt>
    <dgm:pt modelId="{E1B0BDA0-0D34-41DA-AB0F-5D30528F60A8}" type="pres">
      <dgm:prSet presAssocID="{3C6360AB-5EAE-4F90-BA39-0DF8367A19DB}" presName="parTx" presStyleLbl="revTx" presStyleIdx="0" presStyleCnt="4">
        <dgm:presLayoutVars>
          <dgm:chMax val="0"/>
          <dgm:chPref val="0"/>
        </dgm:presLayoutVars>
      </dgm:prSet>
      <dgm:spPr/>
    </dgm:pt>
    <dgm:pt modelId="{22978101-57E8-4957-A3AB-40F4BCC850CA}" type="pres">
      <dgm:prSet presAssocID="{3C6360AB-5EAE-4F90-BA39-0DF8367A19DB}" presName="txSpace" presStyleCnt="0"/>
      <dgm:spPr/>
    </dgm:pt>
    <dgm:pt modelId="{1B85B2CD-1515-4413-84BB-E7786648ECA9}" type="pres">
      <dgm:prSet presAssocID="{3C6360AB-5EAE-4F90-BA39-0DF8367A19DB}" presName="desTx" presStyleLbl="revTx" presStyleIdx="1" presStyleCnt="4">
        <dgm:presLayoutVars/>
      </dgm:prSet>
      <dgm:spPr/>
    </dgm:pt>
    <dgm:pt modelId="{B720A8B7-61DE-43D0-8D0A-CA7597FDE454}" type="pres">
      <dgm:prSet presAssocID="{544D1370-F63C-4527-BCDF-25CDDBE8C6A3}" presName="sibTrans" presStyleCnt="0"/>
      <dgm:spPr/>
    </dgm:pt>
    <dgm:pt modelId="{CC437F3C-A8FA-4EBB-9FC0-B561CB064897}" type="pres">
      <dgm:prSet presAssocID="{20493580-A7EC-4EC2-9FC6-F07CC363D171}" presName="compNode" presStyleCnt="0"/>
      <dgm:spPr/>
    </dgm:pt>
    <dgm:pt modelId="{071E220C-83AD-4974-A660-6890EABFA253}" type="pres">
      <dgm:prSet presAssocID="{20493580-A7EC-4EC2-9FC6-F07CC363D17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lectric Car"/>
        </a:ext>
      </dgm:extLst>
    </dgm:pt>
    <dgm:pt modelId="{1C735087-5E6F-40A6-8FC1-5F53C733D76E}" type="pres">
      <dgm:prSet presAssocID="{20493580-A7EC-4EC2-9FC6-F07CC363D171}" presName="iconSpace" presStyleCnt="0"/>
      <dgm:spPr/>
    </dgm:pt>
    <dgm:pt modelId="{3E524855-052E-4C25-835C-F12B27B06352}" type="pres">
      <dgm:prSet presAssocID="{20493580-A7EC-4EC2-9FC6-F07CC363D171}" presName="parTx" presStyleLbl="revTx" presStyleIdx="2" presStyleCnt="4">
        <dgm:presLayoutVars>
          <dgm:chMax val="0"/>
          <dgm:chPref val="0"/>
        </dgm:presLayoutVars>
      </dgm:prSet>
      <dgm:spPr/>
    </dgm:pt>
    <dgm:pt modelId="{0966C31B-0091-4E17-92AC-DC60716904CB}" type="pres">
      <dgm:prSet presAssocID="{20493580-A7EC-4EC2-9FC6-F07CC363D171}" presName="txSpace" presStyleCnt="0"/>
      <dgm:spPr/>
    </dgm:pt>
    <dgm:pt modelId="{E3D3B5F8-97C3-49F2-9934-4FB80DF5CD07}" type="pres">
      <dgm:prSet presAssocID="{20493580-A7EC-4EC2-9FC6-F07CC363D171}" presName="desTx" presStyleLbl="revTx" presStyleIdx="3" presStyleCnt="4">
        <dgm:presLayoutVars/>
      </dgm:prSet>
      <dgm:spPr/>
    </dgm:pt>
  </dgm:ptLst>
  <dgm:cxnLst>
    <dgm:cxn modelId="{5B2A6017-17FA-45DA-9F3C-7B5D0D20D2E5}" type="presOf" srcId="{A9CCC0DF-2F9A-4112-A575-1930CE8B0B29}" destId="{1B85B2CD-1515-4413-84BB-E7786648ECA9}" srcOrd="0" destOrd="1" presId="urn:microsoft.com/office/officeart/2018/2/layout/IconLabelDescriptionList"/>
    <dgm:cxn modelId="{CF77A81E-F111-4451-BC59-8820B284C762}" srcId="{3C6360AB-5EAE-4F90-BA39-0DF8367A19DB}" destId="{FF8C0198-3B01-4293-AB6E-4643F3525832}" srcOrd="0" destOrd="0" parTransId="{01A5FCCF-CD2A-420C-8957-B7DEDDE07063}" sibTransId="{CE352DD2-78CC-44EB-A379-98E832CB9734}"/>
    <dgm:cxn modelId="{70FF2225-8F9F-4AAA-9A24-DD1AB21C6E7A}" srcId="{20493580-A7EC-4EC2-9FC6-F07CC363D171}" destId="{703CFCB0-2003-4FC1-8F5B-679811DA8AC6}" srcOrd="0" destOrd="0" parTransId="{77B72D33-C549-47A9-84EB-179DCCC451FE}" sibTransId="{5AF3783A-49CA-40B1-83D4-A4056971459D}"/>
    <dgm:cxn modelId="{F30C8E2B-40B7-4189-ABE2-74BDA2C95162}" srcId="{6CB0C33A-99DF-45C6-B334-0479D5D334F4}" destId="{3C6360AB-5EAE-4F90-BA39-0DF8367A19DB}" srcOrd="0" destOrd="0" parTransId="{3A4EEB16-8880-4373-BE52-69430FA57AB2}" sibTransId="{544D1370-F63C-4527-BCDF-25CDDBE8C6A3}"/>
    <dgm:cxn modelId="{33133035-3D22-47E8-9FDF-69388807D1F8}" type="presOf" srcId="{6CB0C33A-99DF-45C6-B334-0479D5D334F4}" destId="{6E9FC89D-B025-4A0A-B2EF-72715ECEE136}" srcOrd="0" destOrd="0" presId="urn:microsoft.com/office/officeart/2018/2/layout/IconLabelDescriptionList"/>
    <dgm:cxn modelId="{AC3C0343-95B8-4D24-8CC3-523BF61E0756}" type="presOf" srcId="{20493580-A7EC-4EC2-9FC6-F07CC363D171}" destId="{3E524855-052E-4C25-835C-F12B27B06352}" srcOrd="0" destOrd="0" presId="urn:microsoft.com/office/officeart/2018/2/layout/IconLabelDescriptionList"/>
    <dgm:cxn modelId="{6F083B7E-54C4-42A8-BD69-3A5F229663CA}" type="presOf" srcId="{3C6360AB-5EAE-4F90-BA39-0DF8367A19DB}" destId="{E1B0BDA0-0D34-41DA-AB0F-5D30528F60A8}" srcOrd="0" destOrd="0" presId="urn:microsoft.com/office/officeart/2018/2/layout/IconLabelDescriptionList"/>
    <dgm:cxn modelId="{D461BDB0-5895-4EAC-8475-C4B5A4B522D8}" srcId="{6CB0C33A-99DF-45C6-B334-0479D5D334F4}" destId="{20493580-A7EC-4EC2-9FC6-F07CC363D171}" srcOrd="1" destOrd="0" parTransId="{781C90A1-BAEF-418D-B29A-14F5A506677A}" sibTransId="{716CC09A-E4EC-4EE6-8201-4884D915E165}"/>
    <dgm:cxn modelId="{42DB6BDA-3066-4842-A936-6C9F3DF48D60}" type="presOf" srcId="{FF8C0198-3B01-4293-AB6E-4643F3525832}" destId="{1B85B2CD-1515-4413-84BB-E7786648ECA9}" srcOrd="0" destOrd="0" presId="urn:microsoft.com/office/officeart/2018/2/layout/IconLabelDescriptionList"/>
    <dgm:cxn modelId="{ED05A5E5-5668-4E70-AC2E-3ACD1D1F4CFC}" type="presOf" srcId="{703CFCB0-2003-4FC1-8F5B-679811DA8AC6}" destId="{E3D3B5F8-97C3-49F2-9934-4FB80DF5CD07}" srcOrd="0" destOrd="0" presId="urn:microsoft.com/office/officeart/2018/2/layout/IconLabelDescriptionList"/>
    <dgm:cxn modelId="{12C941FA-F009-453C-8EFF-79C1FDE8F7E2}" srcId="{3C6360AB-5EAE-4F90-BA39-0DF8367A19DB}" destId="{A9CCC0DF-2F9A-4112-A575-1930CE8B0B29}" srcOrd="1" destOrd="0" parTransId="{74BAA08D-A6A4-483C-9552-DAF30D238BC3}" sibTransId="{1454408C-3550-4F33-AB9C-EAB93875F571}"/>
    <dgm:cxn modelId="{1042F496-1F05-4513-BC40-5BDBAD0898AA}" type="presParOf" srcId="{6E9FC89D-B025-4A0A-B2EF-72715ECEE136}" destId="{D428115D-1041-44A0-8FDE-61FEF56ECE04}" srcOrd="0" destOrd="0" presId="urn:microsoft.com/office/officeart/2018/2/layout/IconLabelDescriptionList"/>
    <dgm:cxn modelId="{0E07F711-C093-4A4D-9E26-99DA2984B7C4}" type="presParOf" srcId="{D428115D-1041-44A0-8FDE-61FEF56ECE04}" destId="{1BF1AA1E-E5C8-468C-B941-E81D0894BEC3}" srcOrd="0" destOrd="0" presId="urn:microsoft.com/office/officeart/2018/2/layout/IconLabelDescriptionList"/>
    <dgm:cxn modelId="{01057484-BB19-43EE-8478-F33FAF635B02}" type="presParOf" srcId="{D428115D-1041-44A0-8FDE-61FEF56ECE04}" destId="{74EBDA34-F780-483F-A9F4-344CFC69A1EF}" srcOrd="1" destOrd="0" presId="urn:microsoft.com/office/officeart/2018/2/layout/IconLabelDescriptionList"/>
    <dgm:cxn modelId="{646E792E-FA7F-4ACE-A7AB-0CAEF682D3A7}" type="presParOf" srcId="{D428115D-1041-44A0-8FDE-61FEF56ECE04}" destId="{E1B0BDA0-0D34-41DA-AB0F-5D30528F60A8}" srcOrd="2" destOrd="0" presId="urn:microsoft.com/office/officeart/2018/2/layout/IconLabelDescriptionList"/>
    <dgm:cxn modelId="{F1B013C5-9E44-49F6-AAD5-C3F7F8B1BE01}" type="presParOf" srcId="{D428115D-1041-44A0-8FDE-61FEF56ECE04}" destId="{22978101-57E8-4957-A3AB-40F4BCC850CA}" srcOrd="3" destOrd="0" presId="urn:microsoft.com/office/officeart/2018/2/layout/IconLabelDescriptionList"/>
    <dgm:cxn modelId="{B3E9DC80-5B13-4FC1-B22D-43F718A416CB}" type="presParOf" srcId="{D428115D-1041-44A0-8FDE-61FEF56ECE04}" destId="{1B85B2CD-1515-4413-84BB-E7786648ECA9}" srcOrd="4" destOrd="0" presId="urn:microsoft.com/office/officeart/2018/2/layout/IconLabelDescriptionList"/>
    <dgm:cxn modelId="{084850A2-167D-4BB5-B36D-B811A4EE8F08}" type="presParOf" srcId="{6E9FC89D-B025-4A0A-B2EF-72715ECEE136}" destId="{B720A8B7-61DE-43D0-8D0A-CA7597FDE454}" srcOrd="1" destOrd="0" presId="urn:microsoft.com/office/officeart/2018/2/layout/IconLabelDescriptionList"/>
    <dgm:cxn modelId="{ACF8BBDA-8A94-4430-A912-1B5EA3675156}" type="presParOf" srcId="{6E9FC89D-B025-4A0A-B2EF-72715ECEE136}" destId="{CC437F3C-A8FA-4EBB-9FC0-B561CB064897}" srcOrd="2" destOrd="0" presId="urn:microsoft.com/office/officeart/2018/2/layout/IconLabelDescriptionList"/>
    <dgm:cxn modelId="{C726AA50-B678-4132-9DF2-E84CE0576FED}" type="presParOf" srcId="{CC437F3C-A8FA-4EBB-9FC0-B561CB064897}" destId="{071E220C-83AD-4974-A660-6890EABFA253}" srcOrd="0" destOrd="0" presId="urn:microsoft.com/office/officeart/2018/2/layout/IconLabelDescriptionList"/>
    <dgm:cxn modelId="{01E069ED-B33D-4DDA-97EE-F7E40344FF27}" type="presParOf" srcId="{CC437F3C-A8FA-4EBB-9FC0-B561CB064897}" destId="{1C735087-5E6F-40A6-8FC1-5F53C733D76E}" srcOrd="1" destOrd="0" presId="urn:microsoft.com/office/officeart/2018/2/layout/IconLabelDescriptionList"/>
    <dgm:cxn modelId="{4CC2A744-C925-4E5D-B3DF-7A372B4788A2}" type="presParOf" srcId="{CC437F3C-A8FA-4EBB-9FC0-B561CB064897}" destId="{3E524855-052E-4C25-835C-F12B27B06352}" srcOrd="2" destOrd="0" presId="urn:microsoft.com/office/officeart/2018/2/layout/IconLabelDescriptionList"/>
    <dgm:cxn modelId="{4221909C-62B9-435B-8817-1484E64E7874}" type="presParOf" srcId="{CC437F3C-A8FA-4EBB-9FC0-B561CB064897}" destId="{0966C31B-0091-4E17-92AC-DC60716904CB}" srcOrd="3" destOrd="0" presId="urn:microsoft.com/office/officeart/2018/2/layout/IconLabelDescriptionList"/>
    <dgm:cxn modelId="{69C70DA1-8FA0-480D-9840-739B449749DB}" type="presParOf" srcId="{CC437F3C-A8FA-4EBB-9FC0-B561CB064897}" destId="{E3D3B5F8-97C3-49F2-9934-4FB80DF5CD07}"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F1AA1E-E5C8-468C-B941-E81D0894BEC3}">
      <dsp:nvSpPr>
        <dsp:cNvPr id="0" name=""/>
        <dsp:cNvSpPr/>
      </dsp:nvSpPr>
      <dsp:spPr>
        <a:xfrm>
          <a:off x="2593" y="199392"/>
          <a:ext cx="891843" cy="8918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B0BDA0-0D34-41DA-AB0F-5D30528F60A8}">
      <dsp:nvSpPr>
        <dsp:cNvPr id="0" name=""/>
        <dsp:cNvSpPr/>
      </dsp:nvSpPr>
      <dsp:spPr>
        <a:xfrm>
          <a:off x="2593" y="1243018"/>
          <a:ext cx="2548125" cy="489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defRPr b="1"/>
          </a:pPr>
          <a:r>
            <a:rPr lang="en-US" sz="1600" kern="1200" dirty="0"/>
            <a:t>Solar Energy Prediction Models</a:t>
          </a:r>
        </a:p>
      </dsp:txBody>
      <dsp:txXfrm>
        <a:off x="2593" y="1243018"/>
        <a:ext cx="2548125" cy="489717"/>
      </dsp:txXfrm>
    </dsp:sp>
    <dsp:sp modelId="{1B85B2CD-1515-4413-84BB-E7786648ECA9}">
      <dsp:nvSpPr>
        <dsp:cNvPr id="0" name=""/>
        <dsp:cNvSpPr/>
      </dsp:nvSpPr>
      <dsp:spPr>
        <a:xfrm>
          <a:off x="2593" y="1803332"/>
          <a:ext cx="2548125" cy="19258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dirty="0"/>
            <a:t>The gradient boosting model achieved R</a:t>
          </a:r>
          <a:r>
            <a:rPr lang="en-US" sz="1400" kern="1200" baseline="30000" dirty="0"/>
            <a:t>2 </a:t>
          </a:r>
          <a:r>
            <a:rPr lang="en-US" sz="1400" kern="1200" dirty="0"/>
            <a:t>of 0.90</a:t>
          </a:r>
        </a:p>
        <a:p>
          <a:pPr marL="0" lvl="0" indent="0" algn="l" defTabSz="622300">
            <a:lnSpc>
              <a:spcPct val="100000"/>
            </a:lnSpc>
            <a:spcBef>
              <a:spcPct val="0"/>
            </a:spcBef>
            <a:spcAft>
              <a:spcPct val="35000"/>
            </a:spcAft>
            <a:buNone/>
          </a:pPr>
          <a:r>
            <a:rPr lang="en-US" sz="1400" kern="1200" dirty="0"/>
            <a:t>Top three weather-related features are </a:t>
          </a:r>
          <a:r>
            <a:rPr lang="en-US" sz="1400" b="1" kern="1200" dirty="0"/>
            <a:t>humidity</a:t>
          </a:r>
          <a:r>
            <a:rPr lang="en-US" sz="1400" kern="1200" dirty="0"/>
            <a:t>, </a:t>
          </a:r>
          <a:r>
            <a:rPr lang="en-US" sz="1400" b="1" kern="1200" dirty="0"/>
            <a:t>cloud cover</a:t>
          </a:r>
          <a:r>
            <a:rPr lang="en-US" sz="1400" kern="1200" dirty="0"/>
            <a:t>, </a:t>
          </a:r>
          <a:r>
            <a:rPr lang="en-US" sz="1400" b="1" kern="1200" dirty="0"/>
            <a:t>solar radiation availability</a:t>
          </a:r>
          <a:r>
            <a:rPr lang="en-US" sz="1400" kern="1200" dirty="0"/>
            <a:t>.</a:t>
          </a:r>
        </a:p>
        <a:p>
          <a:pPr marL="0" lvl="0" indent="0" algn="l" defTabSz="622300">
            <a:lnSpc>
              <a:spcPct val="100000"/>
            </a:lnSpc>
            <a:spcBef>
              <a:spcPct val="0"/>
            </a:spcBef>
            <a:spcAft>
              <a:spcPct val="35000"/>
            </a:spcAft>
            <a:buNone/>
          </a:pPr>
          <a:r>
            <a:rPr lang="en-US" sz="1400" kern="1200" dirty="0"/>
            <a:t>Note: Train 80% Test 20%</a:t>
          </a:r>
        </a:p>
      </dsp:txBody>
      <dsp:txXfrm>
        <a:off x="2593" y="1803332"/>
        <a:ext cx="2548125" cy="1925878"/>
      </dsp:txXfrm>
    </dsp:sp>
    <dsp:sp modelId="{071E220C-83AD-4974-A660-6890EABFA253}">
      <dsp:nvSpPr>
        <dsp:cNvPr id="0" name=""/>
        <dsp:cNvSpPr/>
      </dsp:nvSpPr>
      <dsp:spPr>
        <a:xfrm>
          <a:off x="2996640" y="199392"/>
          <a:ext cx="891843" cy="8918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524855-052E-4C25-835C-F12B27B06352}">
      <dsp:nvSpPr>
        <dsp:cNvPr id="0" name=""/>
        <dsp:cNvSpPr/>
      </dsp:nvSpPr>
      <dsp:spPr>
        <a:xfrm>
          <a:off x="2996640" y="1243018"/>
          <a:ext cx="2548125" cy="489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defRPr b="1"/>
          </a:pPr>
          <a:r>
            <a:rPr lang="en-US" sz="1600" kern="1200" dirty="0"/>
            <a:t>Electricity Cost Prediction Models</a:t>
          </a:r>
        </a:p>
      </dsp:txBody>
      <dsp:txXfrm>
        <a:off x="2996640" y="1243018"/>
        <a:ext cx="2548125" cy="489717"/>
      </dsp:txXfrm>
    </dsp:sp>
    <dsp:sp modelId="{E3D3B5F8-97C3-49F2-9934-4FB80DF5CD07}">
      <dsp:nvSpPr>
        <dsp:cNvPr id="0" name=""/>
        <dsp:cNvSpPr/>
      </dsp:nvSpPr>
      <dsp:spPr>
        <a:xfrm>
          <a:off x="2996640" y="1803332"/>
          <a:ext cx="2548125" cy="19258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dirty="0"/>
            <a:t>The data is stationary and exhibits a 24-hour seasonality. The time series analysis was conducted using SARIMAX, achieved a root mean squared error of 2.22 cents per kilowatt as the difference between the actual and forecasted values over the last 168 hours of data.</a:t>
          </a:r>
        </a:p>
      </dsp:txBody>
      <dsp:txXfrm>
        <a:off x="2996640" y="1803332"/>
        <a:ext cx="2548125" cy="1925878"/>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F4C97F-4EE2-4647-82A1-74BB83C0D90A}" type="datetimeFigureOut">
              <a:rPr lang="en-AE" smtClean="0"/>
              <a:t>18/12/2024</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C4BA0B-77F6-48B2-A36C-6022B77138CF}" type="slidenum">
              <a:rPr lang="en-AE" smtClean="0"/>
              <a:t>‹#›</a:t>
            </a:fld>
            <a:endParaRPr lang="en-AE"/>
          </a:p>
        </p:txBody>
      </p:sp>
    </p:spTree>
    <p:extLst>
      <p:ext uri="{BB962C8B-B14F-4D97-AF65-F5344CB8AC3E}">
        <p14:creationId xmlns:p14="http://schemas.microsoft.com/office/powerpoint/2010/main" val="1966744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88836-27FD-A301-C623-CB6D9B59F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A593AF-0748-C0CC-C21E-454FD94C29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BD420B-BF46-B634-85BA-6C41C55D3C00}"/>
              </a:ext>
            </a:extLst>
          </p:cNvPr>
          <p:cNvSpPr>
            <a:spLocks noGrp="1"/>
          </p:cNvSpPr>
          <p:nvPr>
            <p:ph type="body" idx="1"/>
          </p:nvPr>
        </p:nvSpPr>
        <p:spPr/>
        <p:txBody>
          <a:bodyPr/>
          <a:lstStyle/>
          <a:p>
            <a:endParaRPr lang="en-AE" dirty="0"/>
          </a:p>
        </p:txBody>
      </p:sp>
      <p:sp>
        <p:nvSpPr>
          <p:cNvPr id="4" name="Slide Number Placeholder 3">
            <a:extLst>
              <a:ext uri="{FF2B5EF4-FFF2-40B4-BE49-F238E27FC236}">
                <a16:creationId xmlns:a16="http://schemas.microsoft.com/office/drawing/2014/main" id="{FC5A55C3-6DAE-8A85-B131-19D9C34671C5}"/>
              </a:ext>
            </a:extLst>
          </p:cNvPr>
          <p:cNvSpPr>
            <a:spLocks noGrp="1"/>
          </p:cNvSpPr>
          <p:nvPr>
            <p:ph type="sldNum" sz="quarter" idx="5"/>
          </p:nvPr>
        </p:nvSpPr>
        <p:spPr/>
        <p:txBody>
          <a:bodyPr/>
          <a:lstStyle/>
          <a:p>
            <a:fld id="{E5C4BA0B-77F6-48B2-A36C-6022B77138CF}" type="slidenum">
              <a:rPr lang="en-AE" smtClean="0"/>
              <a:t>2</a:t>
            </a:fld>
            <a:endParaRPr lang="en-AE"/>
          </a:p>
        </p:txBody>
      </p:sp>
    </p:spTree>
    <p:extLst>
      <p:ext uri="{BB962C8B-B14F-4D97-AF65-F5344CB8AC3E}">
        <p14:creationId xmlns:p14="http://schemas.microsoft.com/office/powerpoint/2010/main" val="28260143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165C5-0BF7-F841-D17A-884464877D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AAA90E-1A0B-C5C2-F484-97FA173F50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FEFD21-DFD1-1298-7BB6-4999D6AAB1CC}"/>
              </a:ext>
            </a:extLst>
          </p:cNvPr>
          <p:cNvSpPr>
            <a:spLocks noGrp="1"/>
          </p:cNvSpPr>
          <p:nvPr>
            <p:ph type="body" idx="1"/>
          </p:nvPr>
        </p:nvSpPr>
        <p:spPr/>
        <p:txBody>
          <a:bodyPr/>
          <a:lstStyle/>
          <a:p>
            <a:endParaRPr lang="en-AE" dirty="0"/>
          </a:p>
        </p:txBody>
      </p:sp>
      <p:sp>
        <p:nvSpPr>
          <p:cNvPr id="4" name="Slide Number Placeholder 3">
            <a:extLst>
              <a:ext uri="{FF2B5EF4-FFF2-40B4-BE49-F238E27FC236}">
                <a16:creationId xmlns:a16="http://schemas.microsoft.com/office/drawing/2014/main" id="{4E11BF54-D945-D619-C672-9255530F0A28}"/>
              </a:ext>
            </a:extLst>
          </p:cNvPr>
          <p:cNvSpPr>
            <a:spLocks noGrp="1"/>
          </p:cNvSpPr>
          <p:nvPr>
            <p:ph type="sldNum" sz="quarter" idx="5"/>
          </p:nvPr>
        </p:nvSpPr>
        <p:spPr/>
        <p:txBody>
          <a:bodyPr/>
          <a:lstStyle/>
          <a:p>
            <a:fld id="{E5C4BA0B-77F6-48B2-A36C-6022B77138CF}" type="slidenum">
              <a:rPr lang="en-AE" smtClean="0"/>
              <a:t>11</a:t>
            </a:fld>
            <a:endParaRPr lang="en-AE"/>
          </a:p>
        </p:txBody>
      </p:sp>
    </p:spTree>
    <p:extLst>
      <p:ext uri="{BB962C8B-B14F-4D97-AF65-F5344CB8AC3E}">
        <p14:creationId xmlns:p14="http://schemas.microsoft.com/office/powerpoint/2010/main" val="7486060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3D883-CBEE-2E4C-AC86-8E7C5518FC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B45423-3B6B-0848-78FD-5480EF5F22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072918-9F69-2634-D743-80CE194E778D}"/>
              </a:ext>
            </a:extLst>
          </p:cNvPr>
          <p:cNvSpPr>
            <a:spLocks noGrp="1"/>
          </p:cNvSpPr>
          <p:nvPr>
            <p:ph type="body" idx="1"/>
          </p:nvPr>
        </p:nvSpPr>
        <p:spPr/>
        <p:txBody>
          <a:bodyPr/>
          <a:lstStyle/>
          <a:p>
            <a:endParaRPr lang="en-AE" dirty="0"/>
          </a:p>
        </p:txBody>
      </p:sp>
      <p:sp>
        <p:nvSpPr>
          <p:cNvPr id="4" name="Slide Number Placeholder 3">
            <a:extLst>
              <a:ext uri="{FF2B5EF4-FFF2-40B4-BE49-F238E27FC236}">
                <a16:creationId xmlns:a16="http://schemas.microsoft.com/office/drawing/2014/main" id="{FF7A68FE-C20B-ECD5-3043-BCDD44FFF668}"/>
              </a:ext>
            </a:extLst>
          </p:cNvPr>
          <p:cNvSpPr>
            <a:spLocks noGrp="1"/>
          </p:cNvSpPr>
          <p:nvPr>
            <p:ph type="sldNum" sz="quarter" idx="5"/>
          </p:nvPr>
        </p:nvSpPr>
        <p:spPr/>
        <p:txBody>
          <a:bodyPr/>
          <a:lstStyle/>
          <a:p>
            <a:fld id="{E5C4BA0B-77F6-48B2-A36C-6022B77138CF}" type="slidenum">
              <a:rPr lang="en-AE" smtClean="0"/>
              <a:t>13</a:t>
            </a:fld>
            <a:endParaRPr lang="en-AE"/>
          </a:p>
        </p:txBody>
      </p:sp>
    </p:spTree>
    <p:extLst>
      <p:ext uri="{BB962C8B-B14F-4D97-AF65-F5344CB8AC3E}">
        <p14:creationId xmlns:p14="http://schemas.microsoft.com/office/powerpoint/2010/main" val="3833516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C9169-78B0-CEF0-BB8D-3B8105B8EF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B09400-A0ED-5C36-BFF8-5CBECFFB4D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C00879-7E9D-3E2C-63F4-33F79A8297B7}"/>
              </a:ext>
            </a:extLst>
          </p:cNvPr>
          <p:cNvSpPr>
            <a:spLocks noGrp="1"/>
          </p:cNvSpPr>
          <p:nvPr>
            <p:ph type="body" idx="1"/>
          </p:nvPr>
        </p:nvSpPr>
        <p:spPr/>
        <p:txBody>
          <a:bodyPr/>
          <a:lstStyle/>
          <a:p>
            <a:endParaRPr lang="en-AE" dirty="0"/>
          </a:p>
        </p:txBody>
      </p:sp>
      <p:sp>
        <p:nvSpPr>
          <p:cNvPr id="4" name="Slide Number Placeholder 3">
            <a:extLst>
              <a:ext uri="{FF2B5EF4-FFF2-40B4-BE49-F238E27FC236}">
                <a16:creationId xmlns:a16="http://schemas.microsoft.com/office/drawing/2014/main" id="{DD32A14B-30C3-301F-51E5-29D1530AA754}"/>
              </a:ext>
            </a:extLst>
          </p:cNvPr>
          <p:cNvSpPr>
            <a:spLocks noGrp="1"/>
          </p:cNvSpPr>
          <p:nvPr>
            <p:ph type="sldNum" sz="quarter" idx="5"/>
          </p:nvPr>
        </p:nvSpPr>
        <p:spPr/>
        <p:txBody>
          <a:bodyPr/>
          <a:lstStyle/>
          <a:p>
            <a:fld id="{E5C4BA0B-77F6-48B2-A36C-6022B77138CF}" type="slidenum">
              <a:rPr lang="en-AE" smtClean="0"/>
              <a:t>3</a:t>
            </a:fld>
            <a:endParaRPr lang="en-AE"/>
          </a:p>
        </p:txBody>
      </p:sp>
    </p:spTree>
    <p:extLst>
      <p:ext uri="{BB962C8B-B14F-4D97-AF65-F5344CB8AC3E}">
        <p14:creationId xmlns:p14="http://schemas.microsoft.com/office/powerpoint/2010/main" val="4135249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16CA36-4C38-7025-9129-F5C11175A8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4EA3F0-48F9-3FE8-C434-7150B59BB0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03DF36-963B-1B80-54A2-A39A7E41C4BC}"/>
              </a:ext>
            </a:extLst>
          </p:cNvPr>
          <p:cNvSpPr>
            <a:spLocks noGrp="1"/>
          </p:cNvSpPr>
          <p:nvPr>
            <p:ph type="body" idx="1"/>
          </p:nvPr>
        </p:nvSpPr>
        <p:spPr/>
        <p:txBody>
          <a:bodyPr/>
          <a:lstStyle/>
          <a:p>
            <a:endParaRPr lang="en-AE" dirty="0"/>
          </a:p>
        </p:txBody>
      </p:sp>
      <p:sp>
        <p:nvSpPr>
          <p:cNvPr id="4" name="Slide Number Placeholder 3">
            <a:extLst>
              <a:ext uri="{FF2B5EF4-FFF2-40B4-BE49-F238E27FC236}">
                <a16:creationId xmlns:a16="http://schemas.microsoft.com/office/drawing/2014/main" id="{A6F1EF6B-9FEB-91DB-A975-C37CCDBFABB1}"/>
              </a:ext>
            </a:extLst>
          </p:cNvPr>
          <p:cNvSpPr>
            <a:spLocks noGrp="1"/>
          </p:cNvSpPr>
          <p:nvPr>
            <p:ph type="sldNum" sz="quarter" idx="5"/>
          </p:nvPr>
        </p:nvSpPr>
        <p:spPr/>
        <p:txBody>
          <a:bodyPr/>
          <a:lstStyle/>
          <a:p>
            <a:fld id="{E5C4BA0B-77F6-48B2-A36C-6022B77138CF}" type="slidenum">
              <a:rPr lang="en-AE" smtClean="0"/>
              <a:t>4</a:t>
            </a:fld>
            <a:endParaRPr lang="en-AE"/>
          </a:p>
        </p:txBody>
      </p:sp>
    </p:spTree>
    <p:extLst>
      <p:ext uri="{BB962C8B-B14F-4D97-AF65-F5344CB8AC3E}">
        <p14:creationId xmlns:p14="http://schemas.microsoft.com/office/powerpoint/2010/main" val="4069367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4975A6-A989-62BE-7812-02AB629637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3345B2-C4C6-B235-E254-5040DF2D70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2237D9-D773-43CB-F455-025953411005}"/>
              </a:ext>
            </a:extLst>
          </p:cNvPr>
          <p:cNvSpPr>
            <a:spLocks noGrp="1"/>
          </p:cNvSpPr>
          <p:nvPr>
            <p:ph type="body" idx="1"/>
          </p:nvPr>
        </p:nvSpPr>
        <p:spPr/>
        <p:txBody>
          <a:bodyPr/>
          <a:lstStyle/>
          <a:p>
            <a:endParaRPr lang="en-AE" dirty="0"/>
          </a:p>
        </p:txBody>
      </p:sp>
      <p:sp>
        <p:nvSpPr>
          <p:cNvPr id="4" name="Slide Number Placeholder 3">
            <a:extLst>
              <a:ext uri="{FF2B5EF4-FFF2-40B4-BE49-F238E27FC236}">
                <a16:creationId xmlns:a16="http://schemas.microsoft.com/office/drawing/2014/main" id="{31305DF3-6B59-CDAB-0179-1D6B7583E9B1}"/>
              </a:ext>
            </a:extLst>
          </p:cNvPr>
          <p:cNvSpPr>
            <a:spLocks noGrp="1"/>
          </p:cNvSpPr>
          <p:nvPr>
            <p:ph type="sldNum" sz="quarter" idx="5"/>
          </p:nvPr>
        </p:nvSpPr>
        <p:spPr/>
        <p:txBody>
          <a:bodyPr/>
          <a:lstStyle/>
          <a:p>
            <a:fld id="{E5C4BA0B-77F6-48B2-A36C-6022B77138CF}" type="slidenum">
              <a:rPr lang="en-AE" smtClean="0"/>
              <a:t>5</a:t>
            </a:fld>
            <a:endParaRPr lang="en-AE"/>
          </a:p>
        </p:txBody>
      </p:sp>
    </p:spTree>
    <p:extLst>
      <p:ext uri="{BB962C8B-B14F-4D97-AF65-F5344CB8AC3E}">
        <p14:creationId xmlns:p14="http://schemas.microsoft.com/office/powerpoint/2010/main" val="264566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1EB128-FB97-CC98-7FB7-E98A915424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6B6CDE-7E6A-3708-F51B-2DE310B8F7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9CE287-D283-2683-726C-7391FB75D44E}"/>
              </a:ext>
            </a:extLst>
          </p:cNvPr>
          <p:cNvSpPr>
            <a:spLocks noGrp="1"/>
          </p:cNvSpPr>
          <p:nvPr>
            <p:ph type="body" idx="1"/>
          </p:nvPr>
        </p:nvSpPr>
        <p:spPr/>
        <p:txBody>
          <a:bodyPr/>
          <a:lstStyle/>
          <a:p>
            <a:endParaRPr lang="en-AE" dirty="0"/>
          </a:p>
        </p:txBody>
      </p:sp>
      <p:sp>
        <p:nvSpPr>
          <p:cNvPr id="4" name="Slide Number Placeholder 3">
            <a:extLst>
              <a:ext uri="{FF2B5EF4-FFF2-40B4-BE49-F238E27FC236}">
                <a16:creationId xmlns:a16="http://schemas.microsoft.com/office/drawing/2014/main" id="{549B7F97-83A9-774F-6B7A-230EB771462B}"/>
              </a:ext>
            </a:extLst>
          </p:cNvPr>
          <p:cNvSpPr>
            <a:spLocks noGrp="1"/>
          </p:cNvSpPr>
          <p:nvPr>
            <p:ph type="sldNum" sz="quarter" idx="5"/>
          </p:nvPr>
        </p:nvSpPr>
        <p:spPr/>
        <p:txBody>
          <a:bodyPr/>
          <a:lstStyle/>
          <a:p>
            <a:fld id="{E5C4BA0B-77F6-48B2-A36C-6022B77138CF}" type="slidenum">
              <a:rPr lang="en-AE" smtClean="0"/>
              <a:t>6</a:t>
            </a:fld>
            <a:endParaRPr lang="en-AE"/>
          </a:p>
        </p:txBody>
      </p:sp>
    </p:spTree>
    <p:extLst>
      <p:ext uri="{BB962C8B-B14F-4D97-AF65-F5344CB8AC3E}">
        <p14:creationId xmlns:p14="http://schemas.microsoft.com/office/powerpoint/2010/main" val="1678983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79AC6B-3A4E-6038-EA8D-B819243818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13C070-1AE6-C8CA-C358-910902FA52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DCF9C0-E069-653D-4F27-E4BBB356D37A}"/>
              </a:ext>
            </a:extLst>
          </p:cNvPr>
          <p:cNvSpPr>
            <a:spLocks noGrp="1"/>
          </p:cNvSpPr>
          <p:nvPr>
            <p:ph type="body" idx="1"/>
          </p:nvPr>
        </p:nvSpPr>
        <p:spPr/>
        <p:txBody>
          <a:bodyPr/>
          <a:lstStyle/>
          <a:p>
            <a:endParaRPr lang="en-AE" dirty="0"/>
          </a:p>
        </p:txBody>
      </p:sp>
      <p:sp>
        <p:nvSpPr>
          <p:cNvPr id="4" name="Slide Number Placeholder 3">
            <a:extLst>
              <a:ext uri="{FF2B5EF4-FFF2-40B4-BE49-F238E27FC236}">
                <a16:creationId xmlns:a16="http://schemas.microsoft.com/office/drawing/2014/main" id="{BE1ABC59-960F-3742-61AC-A1F4D5B51E2E}"/>
              </a:ext>
            </a:extLst>
          </p:cNvPr>
          <p:cNvSpPr>
            <a:spLocks noGrp="1"/>
          </p:cNvSpPr>
          <p:nvPr>
            <p:ph type="sldNum" sz="quarter" idx="5"/>
          </p:nvPr>
        </p:nvSpPr>
        <p:spPr/>
        <p:txBody>
          <a:bodyPr/>
          <a:lstStyle/>
          <a:p>
            <a:fld id="{E5C4BA0B-77F6-48B2-A36C-6022B77138CF}" type="slidenum">
              <a:rPr lang="en-AE" smtClean="0"/>
              <a:t>7</a:t>
            </a:fld>
            <a:endParaRPr lang="en-AE"/>
          </a:p>
        </p:txBody>
      </p:sp>
    </p:spTree>
    <p:extLst>
      <p:ext uri="{BB962C8B-B14F-4D97-AF65-F5344CB8AC3E}">
        <p14:creationId xmlns:p14="http://schemas.microsoft.com/office/powerpoint/2010/main" val="101696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CF255-EC3B-A988-33EE-0C7C88B8C4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1AF410-19EB-3021-825A-3243F81CC8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AC3DC1-DDDF-A78B-7E69-6F4571116DA9}"/>
              </a:ext>
            </a:extLst>
          </p:cNvPr>
          <p:cNvSpPr>
            <a:spLocks noGrp="1"/>
          </p:cNvSpPr>
          <p:nvPr>
            <p:ph type="body" idx="1"/>
          </p:nvPr>
        </p:nvSpPr>
        <p:spPr/>
        <p:txBody>
          <a:bodyPr/>
          <a:lstStyle/>
          <a:p>
            <a:endParaRPr lang="en-AE" dirty="0"/>
          </a:p>
        </p:txBody>
      </p:sp>
      <p:sp>
        <p:nvSpPr>
          <p:cNvPr id="4" name="Slide Number Placeholder 3">
            <a:extLst>
              <a:ext uri="{FF2B5EF4-FFF2-40B4-BE49-F238E27FC236}">
                <a16:creationId xmlns:a16="http://schemas.microsoft.com/office/drawing/2014/main" id="{AF8FC2BF-222A-ACFF-D0A8-087BB3DA0FF6}"/>
              </a:ext>
            </a:extLst>
          </p:cNvPr>
          <p:cNvSpPr>
            <a:spLocks noGrp="1"/>
          </p:cNvSpPr>
          <p:nvPr>
            <p:ph type="sldNum" sz="quarter" idx="5"/>
          </p:nvPr>
        </p:nvSpPr>
        <p:spPr/>
        <p:txBody>
          <a:bodyPr/>
          <a:lstStyle/>
          <a:p>
            <a:fld id="{E5C4BA0B-77F6-48B2-A36C-6022B77138CF}" type="slidenum">
              <a:rPr lang="en-AE" smtClean="0"/>
              <a:t>8</a:t>
            </a:fld>
            <a:endParaRPr lang="en-AE"/>
          </a:p>
        </p:txBody>
      </p:sp>
    </p:spTree>
    <p:extLst>
      <p:ext uri="{BB962C8B-B14F-4D97-AF65-F5344CB8AC3E}">
        <p14:creationId xmlns:p14="http://schemas.microsoft.com/office/powerpoint/2010/main" val="3733871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33C9A-1F15-55E3-41E2-CB43779F3F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B888CB-751B-ED91-CB6E-C251981685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8EF990-0FFC-0159-8161-47E1633C7A03}"/>
              </a:ext>
            </a:extLst>
          </p:cNvPr>
          <p:cNvSpPr>
            <a:spLocks noGrp="1"/>
          </p:cNvSpPr>
          <p:nvPr>
            <p:ph type="body" idx="1"/>
          </p:nvPr>
        </p:nvSpPr>
        <p:spPr/>
        <p:txBody>
          <a:bodyPr/>
          <a:lstStyle/>
          <a:p>
            <a:endParaRPr lang="en-AE" dirty="0"/>
          </a:p>
        </p:txBody>
      </p:sp>
      <p:sp>
        <p:nvSpPr>
          <p:cNvPr id="4" name="Slide Number Placeholder 3">
            <a:extLst>
              <a:ext uri="{FF2B5EF4-FFF2-40B4-BE49-F238E27FC236}">
                <a16:creationId xmlns:a16="http://schemas.microsoft.com/office/drawing/2014/main" id="{512EA5BF-1BF2-287E-D401-FFA044A7D48B}"/>
              </a:ext>
            </a:extLst>
          </p:cNvPr>
          <p:cNvSpPr>
            <a:spLocks noGrp="1"/>
          </p:cNvSpPr>
          <p:nvPr>
            <p:ph type="sldNum" sz="quarter" idx="5"/>
          </p:nvPr>
        </p:nvSpPr>
        <p:spPr/>
        <p:txBody>
          <a:bodyPr/>
          <a:lstStyle/>
          <a:p>
            <a:fld id="{E5C4BA0B-77F6-48B2-A36C-6022B77138CF}" type="slidenum">
              <a:rPr lang="en-AE" smtClean="0"/>
              <a:t>9</a:t>
            </a:fld>
            <a:endParaRPr lang="en-AE"/>
          </a:p>
        </p:txBody>
      </p:sp>
    </p:spTree>
    <p:extLst>
      <p:ext uri="{BB962C8B-B14F-4D97-AF65-F5344CB8AC3E}">
        <p14:creationId xmlns:p14="http://schemas.microsoft.com/office/powerpoint/2010/main" val="2811511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EB9C47-2C20-990F-656A-F1D372DDE3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4D6624-0C13-D2FF-357E-14025EDAEA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608476-4EA2-C9C4-1164-B13B360E2B0D}"/>
              </a:ext>
            </a:extLst>
          </p:cNvPr>
          <p:cNvSpPr>
            <a:spLocks noGrp="1"/>
          </p:cNvSpPr>
          <p:nvPr>
            <p:ph type="body" idx="1"/>
          </p:nvPr>
        </p:nvSpPr>
        <p:spPr/>
        <p:txBody>
          <a:bodyPr/>
          <a:lstStyle/>
          <a:p>
            <a:endParaRPr lang="en-AE" dirty="0"/>
          </a:p>
        </p:txBody>
      </p:sp>
      <p:sp>
        <p:nvSpPr>
          <p:cNvPr id="4" name="Slide Number Placeholder 3">
            <a:extLst>
              <a:ext uri="{FF2B5EF4-FFF2-40B4-BE49-F238E27FC236}">
                <a16:creationId xmlns:a16="http://schemas.microsoft.com/office/drawing/2014/main" id="{11818F8E-E5BA-B897-BBE1-AC9A1A69A266}"/>
              </a:ext>
            </a:extLst>
          </p:cNvPr>
          <p:cNvSpPr>
            <a:spLocks noGrp="1"/>
          </p:cNvSpPr>
          <p:nvPr>
            <p:ph type="sldNum" sz="quarter" idx="5"/>
          </p:nvPr>
        </p:nvSpPr>
        <p:spPr/>
        <p:txBody>
          <a:bodyPr/>
          <a:lstStyle/>
          <a:p>
            <a:fld id="{E5C4BA0B-77F6-48B2-A36C-6022B77138CF}" type="slidenum">
              <a:rPr lang="en-AE" smtClean="0"/>
              <a:t>10</a:t>
            </a:fld>
            <a:endParaRPr lang="en-AE"/>
          </a:p>
        </p:txBody>
      </p:sp>
    </p:spTree>
    <p:extLst>
      <p:ext uri="{BB962C8B-B14F-4D97-AF65-F5344CB8AC3E}">
        <p14:creationId xmlns:p14="http://schemas.microsoft.com/office/powerpoint/2010/main" val="3342373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33821-597E-4B4F-8572-5DA1CB183565}"/>
              </a:ext>
            </a:extLst>
          </p:cNvPr>
          <p:cNvSpPr>
            <a:spLocks noGrp="1"/>
          </p:cNvSpPr>
          <p:nvPr>
            <p:ph type="ctrTitle"/>
          </p:nvPr>
        </p:nvSpPr>
        <p:spPr>
          <a:xfrm>
            <a:off x="548640" y="950976"/>
            <a:ext cx="6509385" cy="3556730"/>
          </a:xfrm>
        </p:spPr>
        <p:txBody>
          <a:bodyPr anchor="t">
            <a:norm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F4C38D70-8FF5-47D7-A0DD-087A227BC94F}"/>
              </a:ext>
            </a:extLst>
          </p:cNvPr>
          <p:cNvSpPr>
            <a:spLocks noGrp="1"/>
          </p:cNvSpPr>
          <p:nvPr>
            <p:ph type="subTitle" idx="1"/>
          </p:nvPr>
        </p:nvSpPr>
        <p:spPr>
          <a:xfrm>
            <a:off x="576072" y="4572000"/>
            <a:ext cx="6481953" cy="1485900"/>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DB5B485-516D-48B7-AF1D-69AEEA351A94}"/>
              </a:ext>
            </a:extLst>
          </p:cNvPr>
          <p:cNvSpPr>
            <a:spLocks noGrp="1"/>
          </p:cNvSpPr>
          <p:nvPr>
            <p:ph type="dt" sz="half" idx="10"/>
          </p:nvPr>
        </p:nvSpPr>
        <p:spPr/>
        <p:txBody>
          <a:bodyPr/>
          <a:lstStyle/>
          <a:p>
            <a:fld id="{4CDE23C7-78A4-413A-A84B-93D4CC0A9EB1}" type="datetimeFigureOut">
              <a:rPr lang="en-US" smtClean="0"/>
              <a:t>12/18/2024</a:t>
            </a:fld>
            <a:endParaRPr lang="en-US"/>
          </a:p>
        </p:txBody>
      </p:sp>
      <p:sp>
        <p:nvSpPr>
          <p:cNvPr id="5" name="Footer Placeholder 4">
            <a:extLst>
              <a:ext uri="{FF2B5EF4-FFF2-40B4-BE49-F238E27FC236}">
                <a16:creationId xmlns:a16="http://schemas.microsoft.com/office/drawing/2014/main" id="{1D614DDB-2831-4FF8-9DA7-0449659D7A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F178F6-65BA-4964-80E2-DB6EA3355FBB}"/>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521648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07F1B-6F93-4E6E-8C8C-D01A9DEB6A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97D2968-FE85-492F-A77B-1771F4EAA8C6}"/>
              </a:ext>
            </a:extLst>
          </p:cNvPr>
          <p:cNvSpPr>
            <a:spLocks noGrp="1"/>
          </p:cNvSpPr>
          <p:nvPr>
            <p:ph type="body" orient="vert" idx="1"/>
          </p:nvPr>
        </p:nvSpPr>
        <p:spPr>
          <a:xfrm>
            <a:off x="548641" y="2028826"/>
            <a:ext cx="11094348" cy="4029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4592DA2-B1FB-45C6-B10C-141AC2BFB381}"/>
              </a:ext>
            </a:extLst>
          </p:cNvPr>
          <p:cNvSpPr>
            <a:spLocks noGrp="1"/>
          </p:cNvSpPr>
          <p:nvPr>
            <p:ph type="dt" sz="half" idx="10"/>
          </p:nvPr>
        </p:nvSpPr>
        <p:spPr/>
        <p:txBody>
          <a:bodyPr/>
          <a:lstStyle/>
          <a:p>
            <a:fld id="{4CDE23C7-78A4-413A-A84B-93D4CC0A9EB1}" type="datetimeFigureOut">
              <a:rPr lang="en-US" smtClean="0"/>
              <a:t>12/18/2024</a:t>
            </a:fld>
            <a:endParaRPr lang="en-US"/>
          </a:p>
        </p:txBody>
      </p:sp>
      <p:sp>
        <p:nvSpPr>
          <p:cNvPr id="5" name="Footer Placeholder 4">
            <a:extLst>
              <a:ext uri="{FF2B5EF4-FFF2-40B4-BE49-F238E27FC236}">
                <a16:creationId xmlns:a16="http://schemas.microsoft.com/office/drawing/2014/main" id="{18CA6D78-CE47-4CA7-B3B6-AFAE5175F6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EDC5C0-8780-4819-A8FC-32A0141D271C}"/>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430355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B8F9A8-05F2-4F79-B689-1FA2F31965D8}"/>
              </a:ext>
            </a:extLst>
          </p:cNvPr>
          <p:cNvSpPr>
            <a:spLocks noGrp="1"/>
          </p:cNvSpPr>
          <p:nvPr>
            <p:ph type="title" orient="vert"/>
          </p:nvPr>
        </p:nvSpPr>
        <p:spPr>
          <a:xfrm>
            <a:off x="9472612" y="952499"/>
            <a:ext cx="2207417" cy="5105401"/>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05D615BC-61CD-4D59-8E85-B59072E2B22D}"/>
              </a:ext>
            </a:extLst>
          </p:cNvPr>
          <p:cNvSpPr>
            <a:spLocks noGrp="1"/>
          </p:cNvSpPr>
          <p:nvPr>
            <p:ph type="body" orient="vert" idx="1"/>
          </p:nvPr>
        </p:nvSpPr>
        <p:spPr>
          <a:xfrm>
            <a:off x="557924" y="952499"/>
            <a:ext cx="8914688" cy="51054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3F81C46-8CC0-4B79-AF2E-84C86C6A803A}"/>
              </a:ext>
            </a:extLst>
          </p:cNvPr>
          <p:cNvSpPr>
            <a:spLocks noGrp="1"/>
          </p:cNvSpPr>
          <p:nvPr>
            <p:ph type="dt" sz="half" idx="10"/>
          </p:nvPr>
        </p:nvSpPr>
        <p:spPr/>
        <p:txBody>
          <a:bodyPr/>
          <a:lstStyle/>
          <a:p>
            <a:fld id="{4CDE23C7-78A4-413A-A84B-93D4CC0A9EB1}" type="datetimeFigureOut">
              <a:rPr lang="en-US" smtClean="0"/>
              <a:t>12/18/2024</a:t>
            </a:fld>
            <a:endParaRPr lang="en-US"/>
          </a:p>
        </p:txBody>
      </p:sp>
      <p:sp>
        <p:nvSpPr>
          <p:cNvPr id="5" name="Footer Placeholder 4">
            <a:extLst>
              <a:ext uri="{FF2B5EF4-FFF2-40B4-BE49-F238E27FC236}">
                <a16:creationId xmlns:a16="http://schemas.microsoft.com/office/drawing/2014/main" id="{A1A76817-4D29-4888-B68C-A35F5A069C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A0B21A-30A9-4173-9E3F-D985B86A35CE}"/>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2259614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A45AC-24E0-45A1-90C3-7BF96C3FC7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2018E1-7CA3-4B5E-9683-554FDFC63E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95D32D-7150-4DF2-B992-A2B4F5605D94}"/>
              </a:ext>
            </a:extLst>
          </p:cNvPr>
          <p:cNvSpPr>
            <a:spLocks noGrp="1"/>
          </p:cNvSpPr>
          <p:nvPr>
            <p:ph type="dt" sz="half" idx="10"/>
          </p:nvPr>
        </p:nvSpPr>
        <p:spPr/>
        <p:txBody>
          <a:bodyPr/>
          <a:lstStyle/>
          <a:p>
            <a:fld id="{4CDE23C7-78A4-413A-A84B-93D4CC0A9EB1}" type="datetimeFigureOut">
              <a:rPr lang="en-US" smtClean="0"/>
              <a:t>12/18/2024</a:t>
            </a:fld>
            <a:endParaRPr lang="en-US"/>
          </a:p>
        </p:txBody>
      </p:sp>
      <p:sp>
        <p:nvSpPr>
          <p:cNvPr id="5" name="Footer Placeholder 4">
            <a:extLst>
              <a:ext uri="{FF2B5EF4-FFF2-40B4-BE49-F238E27FC236}">
                <a16:creationId xmlns:a16="http://schemas.microsoft.com/office/drawing/2014/main" id="{F3D03F0C-FCA3-464C-B6ED-864DB51E7D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C41006-DAE1-4326-B1AE-FD527A653BDE}"/>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142831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B84-BE32-464A-A765-975C21B5CF4B}"/>
              </a:ext>
            </a:extLst>
          </p:cNvPr>
          <p:cNvSpPr>
            <a:spLocks noGrp="1"/>
          </p:cNvSpPr>
          <p:nvPr>
            <p:ph type="title"/>
          </p:nvPr>
        </p:nvSpPr>
        <p:spPr>
          <a:xfrm>
            <a:off x="557923" y="952500"/>
            <a:ext cx="6678695" cy="3962398"/>
          </a:xfrm>
        </p:spPr>
        <p:txBody>
          <a:bodyPr anchor="t">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640145C2-97CF-4887-904A-8ADC80525A2E}"/>
              </a:ext>
            </a:extLst>
          </p:cNvPr>
          <p:cNvSpPr>
            <a:spLocks noGrp="1"/>
          </p:cNvSpPr>
          <p:nvPr>
            <p:ph type="body" idx="1"/>
          </p:nvPr>
        </p:nvSpPr>
        <p:spPr>
          <a:xfrm>
            <a:off x="8043860" y="952501"/>
            <a:ext cx="3500440" cy="396239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E524559-DA32-4398-A8EE-EED2469D63BB}"/>
              </a:ext>
            </a:extLst>
          </p:cNvPr>
          <p:cNvSpPr>
            <a:spLocks noGrp="1"/>
          </p:cNvSpPr>
          <p:nvPr>
            <p:ph type="dt" sz="half" idx="10"/>
          </p:nvPr>
        </p:nvSpPr>
        <p:spPr/>
        <p:txBody>
          <a:bodyPr/>
          <a:lstStyle/>
          <a:p>
            <a:fld id="{4CDE23C7-78A4-413A-A84B-93D4CC0A9EB1}" type="datetimeFigureOut">
              <a:rPr lang="en-US" smtClean="0"/>
              <a:t>12/18/2024</a:t>
            </a:fld>
            <a:endParaRPr lang="en-US"/>
          </a:p>
        </p:txBody>
      </p:sp>
      <p:sp>
        <p:nvSpPr>
          <p:cNvPr id="5" name="Footer Placeholder 4">
            <a:extLst>
              <a:ext uri="{FF2B5EF4-FFF2-40B4-BE49-F238E27FC236}">
                <a16:creationId xmlns:a16="http://schemas.microsoft.com/office/drawing/2014/main" id="{73967BE1-F1AC-4732-B52E-1C7D63DEF8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A13C03-DDF0-48C6-B1BF-D28875F8238F}"/>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206216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6F411-42B3-4A17-BE7E-861BE7E7DC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8E0603-F4C0-40AC-A53E-40449D53D741}"/>
              </a:ext>
            </a:extLst>
          </p:cNvPr>
          <p:cNvSpPr>
            <a:spLocks noGrp="1"/>
          </p:cNvSpPr>
          <p:nvPr>
            <p:ph sz="half" idx="1"/>
          </p:nvPr>
        </p:nvSpPr>
        <p:spPr>
          <a:xfrm>
            <a:off x="548640" y="2029968"/>
            <a:ext cx="5281506" cy="41481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6BC5634-2887-4182-A9BE-B382357D4F9C}"/>
              </a:ext>
            </a:extLst>
          </p:cNvPr>
          <p:cNvSpPr>
            <a:spLocks noGrp="1"/>
          </p:cNvSpPr>
          <p:nvPr>
            <p:ph sz="half" idx="2"/>
          </p:nvPr>
        </p:nvSpPr>
        <p:spPr>
          <a:xfrm>
            <a:off x="6257928" y="2029968"/>
            <a:ext cx="5281506" cy="41481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D56B6E74-28E1-4684-B515-4265ED7B1EAE}"/>
              </a:ext>
            </a:extLst>
          </p:cNvPr>
          <p:cNvSpPr>
            <a:spLocks noGrp="1"/>
          </p:cNvSpPr>
          <p:nvPr>
            <p:ph type="dt" sz="half" idx="10"/>
          </p:nvPr>
        </p:nvSpPr>
        <p:spPr/>
        <p:txBody>
          <a:bodyPr/>
          <a:lstStyle/>
          <a:p>
            <a:fld id="{4CDE23C7-78A4-413A-A84B-93D4CC0A9EB1}" type="datetimeFigureOut">
              <a:rPr lang="en-US" smtClean="0"/>
              <a:t>12/18/2024</a:t>
            </a:fld>
            <a:endParaRPr lang="en-US"/>
          </a:p>
        </p:txBody>
      </p:sp>
      <p:sp>
        <p:nvSpPr>
          <p:cNvPr id="6" name="Footer Placeholder 5">
            <a:extLst>
              <a:ext uri="{FF2B5EF4-FFF2-40B4-BE49-F238E27FC236}">
                <a16:creationId xmlns:a16="http://schemas.microsoft.com/office/drawing/2014/main" id="{18D375EA-A8F8-485D-A82F-CD85D4C9E1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D9E4B0-F5E3-407F-A548-B616E774987F}"/>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4248877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2161A-7627-4D64-AF08-10D702AFE286}"/>
              </a:ext>
            </a:extLst>
          </p:cNvPr>
          <p:cNvSpPr>
            <a:spLocks noGrp="1"/>
          </p:cNvSpPr>
          <p:nvPr>
            <p:ph type="title"/>
          </p:nvPr>
        </p:nvSpPr>
        <p:spPr>
          <a:xfrm>
            <a:off x="552659" y="950976"/>
            <a:ext cx="10802729" cy="881796"/>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53B6884-07D8-4CC4-BE99-516F1433BED8}"/>
              </a:ext>
            </a:extLst>
          </p:cNvPr>
          <p:cNvSpPr>
            <a:spLocks noGrp="1"/>
          </p:cNvSpPr>
          <p:nvPr>
            <p:ph type="body" idx="1"/>
          </p:nvPr>
        </p:nvSpPr>
        <p:spPr>
          <a:xfrm>
            <a:off x="542918" y="1832772"/>
            <a:ext cx="5281507" cy="742638"/>
          </a:xfrm>
        </p:spPr>
        <p:txBody>
          <a:bodyPr anchor="b">
            <a:normAutofit/>
          </a:bodyPr>
          <a:lstStyle>
            <a:lvl1pPr marL="0" indent="0">
              <a:buNone/>
              <a:defRPr sz="1800" b="1" cap="all" spc="13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E182C638-B5A8-4F8C-85AE-33BEAF54C07A}"/>
              </a:ext>
            </a:extLst>
          </p:cNvPr>
          <p:cNvSpPr>
            <a:spLocks noGrp="1"/>
          </p:cNvSpPr>
          <p:nvPr>
            <p:ph sz="half" idx="2"/>
          </p:nvPr>
        </p:nvSpPr>
        <p:spPr>
          <a:xfrm>
            <a:off x="548640" y="2600531"/>
            <a:ext cx="528150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E40D1933-A703-4BDC-A697-728E899EEDE1}"/>
              </a:ext>
            </a:extLst>
          </p:cNvPr>
          <p:cNvSpPr>
            <a:spLocks noGrp="1"/>
          </p:cNvSpPr>
          <p:nvPr>
            <p:ph type="body" sz="quarter" idx="3"/>
          </p:nvPr>
        </p:nvSpPr>
        <p:spPr>
          <a:xfrm>
            <a:off x="6257927" y="1832772"/>
            <a:ext cx="5283202" cy="742638"/>
          </a:xfrm>
        </p:spPr>
        <p:txBody>
          <a:bodyPr anchor="b">
            <a:normAutofit/>
          </a:bodyPr>
          <a:lstStyle>
            <a:lvl1pPr marL="0" indent="0">
              <a:buNone/>
              <a:defRPr sz="1800" b="1" cap="all" spc="13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95925DBD-4D51-4A2D-B1E4-6D094CD1E803}"/>
              </a:ext>
            </a:extLst>
          </p:cNvPr>
          <p:cNvSpPr>
            <a:spLocks noGrp="1"/>
          </p:cNvSpPr>
          <p:nvPr>
            <p:ph sz="quarter" idx="4"/>
          </p:nvPr>
        </p:nvSpPr>
        <p:spPr>
          <a:xfrm>
            <a:off x="6257927" y="2600531"/>
            <a:ext cx="52832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2636E2-E26E-42F7-9E05-3F756C7D17AE}"/>
              </a:ext>
            </a:extLst>
          </p:cNvPr>
          <p:cNvSpPr>
            <a:spLocks noGrp="1"/>
          </p:cNvSpPr>
          <p:nvPr>
            <p:ph type="dt" sz="half" idx="10"/>
          </p:nvPr>
        </p:nvSpPr>
        <p:spPr/>
        <p:txBody>
          <a:bodyPr/>
          <a:lstStyle/>
          <a:p>
            <a:fld id="{4CDE23C7-78A4-413A-A84B-93D4CC0A9EB1}" type="datetimeFigureOut">
              <a:rPr lang="en-US" smtClean="0"/>
              <a:t>12/18/2024</a:t>
            </a:fld>
            <a:endParaRPr lang="en-US"/>
          </a:p>
        </p:txBody>
      </p:sp>
      <p:sp>
        <p:nvSpPr>
          <p:cNvPr id="8" name="Footer Placeholder 7">
            <a:extLst>
              <a:ext uri="{FF2B5EF4-FFF2-40B4-BE49-F238E27FC236}">
                <a16:creationId xmlns:a16="http://schemas.microsoft.com/office/drawing/2014/main" id="{86F7281B-0E5C-421E-AFFE-775F57C5DD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483462-E410-4DC7-AE53-27AABECFE6E8}"/>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938554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CFA68-31B5-48C5-929A-842FDF0FD8E7}"/>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95A2600-419E-46E9-946F-FBDEDBA1D448}"/>
              </a:ext>
            </a:extLst>
          </p:cNvPr>
          <p:cNvSpPr>
            <a:spLocks noGrp="1"/>
          </p:cNvSpPr>
          <p:nvPr>
            <p:ph type="dt" sz="half" idx="10"/>
          </p:nvPr>
        </p:nvSpPr>
        <p:spPr/>
        <p:txBody>
          <a:bodyPr/>
          <a:lstStyle/>
          <a:p>
            <a:fld id="{4CDE23C7-78A4-413A-A84B-93D4CC0A9EB1}" type="datetimeFigureOut">
              <a:rPr lang="en-US" smtClean="0"/>
              <a:t>12/18/2024</a:t>
            </a:fld>
            <a:endParaRPr lang="en-US"/>
          </a:p>
        </p:txBody>
      </p:sp>
      <p:sp>
        <p:nvSpPr>
          <p:cNvPr id="4" name="Footer Placeholder 3">
            <a:extLst>
              <a:ext uri="{FF2B5EF4-FFF2-40B4-BE49-F238E27FC236}">
                <a16:creationId xmlns:a16="http://schemas.microsoft.com/office/drawing/2014/main" id="{1385F9A9-98FF-4653-A570-9F351A1ABDC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D44457-95F1-4B15-A647-B14F91F7A6D4}"/>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2176589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19EABA-1008-4E49-9184-3A946ECD7199}"/>
              </a:ext>
            </a:extLst>
          </p:cNvPr>
          <p:cNvSpPr>
            <a:spLocks noGrp="1"/>
          </p:cNvSpPr>
          <p:nvPr>
            <p:ph type="dt" sz="half" idx="10"/>
          </p:nvPr>
        </p:nvSpPr>
        <p:spPr/>
        <p:txBody>
          <a:bodyPr/>
          <a:lstStyle/>
          <a:p>
            <a:fld id="{4CDE23C7-78A4-413A-A84B-93D4CC0A9EB1}" type="datetimeFigureOut">
              <a:rPr lang="en-US" smtClean="0"/>
              <a:t>12/18/2024</a:t>
            </a:fld>
            <a:endParaRPr lang="en-US"/>
          </a:p>
        </p:txBody>
      </p:sp>
      <p:sp>
        <p:nvSpPr>
          <p:cNvPr id="3" name="Footer Placeholder 2">
            <a:extLst>
              <a:ext uri="{FF2B5EF4-FFF2-40B4-BE49-F238E27FC236}">
                <a16:creationId xmlns:a16="http://schemas.microsoft.com/office/drawing/2014/main" id="{D05C3BD0-269D-4127-B5F7-84B0D8A7422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623447-C740-4495-93EC-7252B1B929E4}"/>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417559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D1155-71E7-4F0A-BB62-933743CF6EDD}"/>
              </a:ext>
            </a:extLst>
          </p:cNvPr>
          <p:cNvSpPr>
            <a:spLocks noGrp="1"/>
          </p:cNvSpPr>
          <p:nvPr>
            <p:ph type="title"/>
          </p:nvPr>
        </p:nvSpPr>
        <p:spPr>
          <a:xfrm>
            <a:off x="548640" y="952500"/>
            <a:ext cx="4124084" cy="2362200"/>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E0CB6D44-5A1E-4176-8766-4B81E045D50A}"/>
              </a:ext>
            </a:extLst>
          </p:cNvPr>
          <p:cNvSpPr>
            <a:spLocks noGrp="1"/>
          </p:cNvSpPr>
          <p:nvPr>
            <p:ph idx="1"/>
          </p:nvPr>
        </p:nvSpPr>
        <p:spPr>
          <a:xfrm>
            <a:off x="5600700" y="952500"/>
            <a:ext cx="5934074" cy="49085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C810EC6-11DD-4B5D-A2D2-4DCF73E58389}"/>
              </a:ext>
            </a:extLst>
          </p:cNvPr>
          <p:cNvSpPr>
            <a:spLocks noGrp="1"/>
          </p:cNvSpPr>
          <p:nvPr>
            <p:ph type="body" sz="half" idx="2"/>
          </p:nvPr>
        </p:nvSpPr>
        <p:spPr>
          <a:xfrm>
            <a:off x="548641" y="3429000"/>
            <a:ext cx="4124084" cy="24399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CD5DFCDF-666E-4DB4-A1C0-79D40A007066}"/>
              </a:ext>
            </a:extLst>
          </p:cNvPr>
          <p:cNvSpPr>
            <a:spLocks noGrp="1"/>
          </p:cNvSpPr>
          <p:nvPr>
            <p:ph type="dt" sz="half" idx="10"/>
          </p:nvPr>
        </p:nvSpPr>
        <p:spPr/>
        <p:txBody>
          <a:bodyPr/>
          <a:lstStyle/>
          <a:p>
            <a:fld id="{4CDE23C7-78A4-413A-A84B-93D4CC0A9EB1}" type="datetimeFigureOut">
              <a:rPr lang="en-US" smtClean="0"/>
              <a:t>12/18/2024</a:t>
            </a:fld>
            <a:endParaRPr lang="en-US"/>
          </a:p>
        </p:txBody>
      </p:sp>
      <p:sp>
        <p:nvSpPr>
          <p:cNvPr id="6" name="Footer Placeholder 5">
            <a:extLst>
              <a:ext uri="{FF2B5EF4-FFF2-40B4-BE49-F238E27FC236}">
                <a16:creationId xmlns:a16="http://schemas.microsoft.com/office/drawing/2014/main" id="{083A69AC-15E6-4B19-A59D-DBDBE923DB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79F0EE-74DE-4FEC-81E9-E40D53397857}"/>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351706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3CA4F-6508-4AD6-8367-A0288D888DD6}"/>
              </a:ext>
            </a:extLst>
          </p:cNvPr>
          <p:cNvSpPr>
            <a:spLocks noGrp="1"/>
          </p:cNvSpPr>
          <p:nvPr>
            <p:ph type="title"/>
          </p:nvPr>
        </p:nvSpPr>
        <p:spPr>
          <a:xfrm>
            <a:off x="548641" y="952500"/>
            <a:ext cx="4124084" cy="2397918"/>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1906BFCD-2F93-4D99-89EA-F0359FB782B7}"/>
              </a:ext>
            </a:extLst>
          </p:cNvPr>
          <p:cNvSpPr>
            <a:spLocks noGrp="1"/>
          </p:cNvSpPr>
          <p:nvPr>
            <p:ph type="pic" idx="1"/>
          </p:nvPr>
        </p:nvSpPr>
        <p:spPr>
          <a:xfrm>
            <a:off x="5522119" y="987425"/>
            <a:ext cx="602218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F4C1F7-1272-41C8-8C29-676316D02D5D}"/>
              </a:ext>
            </a:extLst>
          </p:cNvPr>
          <p:cNvSpPr>
            <a:spLocks noGrp="1"/>
          </p:cNvSpPr>
          <p:nvPr>
            <p:ph type="body" sz="half" idx="2"/>
          </p:nvPr>
        </p:nvSpPr>
        <p:spPr>
          <a:xfrm>
            <a:off x="548641" y="3429000"/>
            <a:ext cx="4124084" cy="24399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A5CDD491-0FE6-4B42-AAA6-B698E46F1A8E}"/>
              </a:ext>
            </a:extLst>
          </p:cNvPr>
          <p:cNvSpPr>
            <a:spLocks noGrp="1"/>
          </p:cNvSpPr>
          <p:nvPr>
            <p:ph type="dt" sz="half" idx="10"/>
          </p:nvPr>
        </p:nvSpPr>
        <p:spPr/>
        <p:txBody>
          <a:bodyPr/>
          <a:lstStyle/>
          <a:p>
            <a:fld id="{4CDE23C7-78A4-413A-A84B-93D4CC0A9EB1}" type="datetimeFigureOut">
              <a:rPr lang="en-US" smtClean="0"/>
              <a:t>12/18/2024</a:t>
            </a:fld>
            <a:endParaRPr lang="en-US"/>
          </a:p>
        </p:txBody>
      </p:sp>
      <p:sp>
        <p:nvSpPr>
          <p:cNvPr id="6" name="Footer Placeholder 5">
            <a:extLst>
              <a:ext uri="{FF2B5EF4-FFF2-40B4-BE49-F238E27FC236}">
                <a16:creationId xmlns:a16="http://schemas.microsoft.com/office/drawing/2014/main" id="{D258F83F-4E9F-4607-A69B-DFC932560A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324484-C6E4-4D8A-BDAB-09B1FBB43631}"/>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4917766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90E843-90BA-4A7D-8F9F-FFE49387A618}"/>
              </a:ext>
            </a:extLst>
          </p:cNvPr>
          <p:cNvSpPr>
            <a:spLocks noGrp="1"/>
          </p:cNvSpPr>
          <p:nvPr>
            <p:ph type="title"/>
          </p:nvPr>
        </p:nvSpPr>
        <p:spPr>
          <a:xfrm>
            <a:off x="548639" y="950976"/>
            <a:ext cx="10995659" cy="107784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43F7CA62-9B55-49B4-94B6-EAAF7D5AE0DC}"/>
              </a:ext>
            </a:extLst>
          </p:cNvPr>
          <p:cNvSpPr>
            <a:spLocks noGrp="1"/>
          </p:cNvSpPr>
          <p:nvPr>
            <p:ph type="body" idx="1"/>
          </p:nvPr>
        </p:nvSpPr>
        <p:spPr>
          <a:xfrm>
            <a:off x="548641" y="2028826"/>
            <a:ext cx="10995660" cy="402907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3CEA03-AAFA-4A69-A3DA-1DD0EF273F11}"/>
              </a:ext>
            </a:extLst>
          </p:cNvPr>
          <p:cNvSpPr>
            <a:spLocks noGrp="1"/>
          </p:cNvSpPr>
          <p:nvPr>
            <p:ph type="dt" sz="half" idx="2"/>
          </p:nvPr>
        </p:nvSpPr>
        <p:spPr>
          <a:xfrm>
            <a:off x="588729" y="6449535"/>
            <a:ext cx="2983095" cy="308453"/>
          </a:xfrm>
          <a:prstGeom prst="rect">
            <a:avLst/>
          </a:prstGeom>
        </p:spPr>
        <p:txBody>
          <a:bodyPr vert="horz" lIns="91440" tIns="45720" rIns="91440" bIns="45720" rtlCol="0" anchor="t"/>
          <a:lstStyle>
            <a:lvl1pPr algn="l">
              <a:defRPr sz="900">
                <a:solidFill>
                  <a:schemeClr val="tx1"/>
                </a:solidFill>
              </a:defRPr>
            </a:lvl1pPr>
          </a:lstStyle>
          <a:p>
            <a:fld id="{4CDE23C7-78A4-413A-A84B-93D4CC0A9EB1}" type="datetimeFigureOut">
              <a:rPr lang="en-US" smtClean="0"/>
              <a:pPr/>
              <a:t>12/18/2024</a:t>
            </a:fld>
            <a:endParaRPr lang="en-US" dirty="0"/>
          </a:p>
        </p:txBody>
      </p:sp>
      <p:sp>
        <p:nvSpPr>
          <p:cNvPr id="5" name="Footer Placeholder 4">
            <a:extLst>
              <a:ext uri="{FF2B5EF4-FFF2-40B4-BE49-F238E27FC236}">
                <a16:creationId xmlns:a16="http://schemas.microsoft.com/office/drawing/2014/main" id="{F3E97F43-1ECB-4FC2-863E-26CEE24A008A}"/>
              </a:ext>
            </a:extLst>
          </p:cNvPr>
          <p:cNvSpPr>
            <a:spLocks noGrp="1"/>
          </p:cNvSpPr>
          <p:nvPr>
            <p:ph type="ftr" sz="quarter" idx="3"/>
          </p:nvPr>
        </p:nvSpPr>
        <p:spPr>
          <a:xfrm>
            <a:off x="557924" y="173776"/>
            <a:ext cx="411480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53C7F9D8-4B2E-4871-B2AE-EFC06BE23179}"/>
              </a:ext>
            </a:extLst>
          </p:cNvPr>
          <p:cNvSpPr>
            <a:spLocks noGrp="1"/>
          </p:cNvSpPr>
          <p:nvPr>
            <p:ph type="sldNum" sz="quarter" idx="4"/>
          </p:nvPr>
        </p:nvSpPr>
        <p:spPr>
          <a:xfrm>
            <a:off x="10710710" y="6449535"/>
            <a:ext cx="932279" cy="308453"/>
          </a:xfrm>
          <a:prstGeom prst="rect">
            <a:avLst/>
          </a:prstGeom>
        </p:spPr>
        <p:txBody>
          <a:bodyPr vert="horz" lIns="91440" tIns="45720" rIns="91440" bIns="45720" rtlCol="0" anchor="t"/>
          <a:lstStyle>
            <a:lvl1pPr algn="r">
              <a:defRPr sz="900">
                <a:solidFill>
                  <a:schemeClr val="tx1"/>
                </a:solidFill>
              </a:defRPr>
            </a:lvl1pPr>
          </a:lstStyle>
          <a:p>
            <a:fld id="{6CB39E08-E0E5-4B1A-8F7D-08FE7678A3B6}" type="slidenum">
              <a:rPr lang="en-US" smtClean="0"/>
              <a:pPr/>
              <a:t>‹#›</a:t>
            </a:fld>
            <a:endParaRPr lang="en-US"/>
          </a:p>
        </p:txBody>
      </p:sp>
      <p:cxnSp>
        <p:nvCxnSpPr>
          <p:cNvPr id="7" name="Straight Connector 6">
            <a:extLst>
              <a:ext uri="{FF2B5EF4-FFF2-40B4-BE49-F238E27FC236}">
                <a16:creationId xmlns:a16="http://schemas.microsoft.com/office/drawing/2014/main" id="{462919E4-C488-4107-9EF1-66152F848008}"/>
              </a:ext>
            </a:extLst>
          </p:cNvPr>
          <p:cNvCxnSpPr>
            <a:cxnSpLocks/>
          </p:cNvCxnSpPr>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BF79732-4088-424C-A653-4534E4389443}"/>
              </a:ext>
            </a:extLst>
          </p:cNvPr>
          <p:cNvCxnSpPr>
            <a:cxnSpLocks/>
          </p:cNvCxnSpPr>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1178156"/>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txStyles>
    <p:titleStyle>
      <a:lvl1pPr algn="l" defTabSz="914400" rtl="0" eaLnBrk="1" latinLnBrk="0" hangingPunct="1">
        <a:lnSpc>
          <a:spcPct val="85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f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visualcrossing.com/weather/weather-data-services/Bucharest,Romania/metric/"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www.kaggle.com/datasets/stefancomanita/hourly-electricity-consumption-and-production" TargetMode="External"/><Relationship Id="rId4" Type="http://schemas.openxmlformats.org/officeDocument/2006/relationships/hyperlink" Target="https://thingler.io/country/Romania"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CD18051F-0BA4-4C80-832C-1845011B9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Solar panels and a row of white boxes&#10;&#10;Description automatically generated">
            <a:extLst>
              <a:ext uri="{FF2B5EF4-FFF2-40B4-BE49-F238E27FC236}">
                <a16:creationId xmlns:a16="http://schemas.microsoft.com/office/drawing/2014/main" id="{628279D1-7458-CCFE-F219-F14EA6FA61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20"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13F26D5C-77E9-4A8D-95F0-1635BAD12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961205" y="-372795"/>
            <a:ext cx="6857999" cy="7603591"/>
          </a:xfrm>
          <a:prstGeom prst="rect">
            <a:avLst/>
          </a:prstGeom>
          <a:gradFill flip="none" rotWithShape="1">
            <a:gsLst>
              <a:gs pos="3000">
                <a:srgbClr val="000000">
                  <a:alpha val="0"/>
                </a:srgbClr>
              </a:gs>
              <a:gs pos="73000">
                <a:srgbClr val="000000">
                  <a:alpha val="48000"/>
                </a:srgbClr>
              </a:gs>
              <a:gs pos="100000">
                <a:srgbClr val="000000">
                  <a:alpha val="58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0863D0-7090-6D68-5F35-E8E3F8832F64}"/>
              </a:ext>
            </a:extLst>
          </p:cNvPr>
          <p:cNvSpPr>
            <a:spLocks noGrp="1"/>
          </p:cNvSpPr>
          <p:nvPr>
            <p:ph type="ctrTitle"/>
          </p:nvPr>
        </p:nvSpPr>
        <p:spPr>
          <a:xfrm>
            <a:off x="6743699" y="952500"/>
            <a:ext cx="4854071" cy="3893582"/>
          </a:xfrm>
        </p:spPr>
        <p:txBody>
          <a:bodyPr>
            <a:normAutofit/>
          </a:bodyPr>
          <a:lstStyle/>
          <a:p>
            <a:pPr algn="r"/>
            <a:r>
              <a:rPr lang="en-US" sz="3200" b="1" i="0" dirty="0">
                <a:ln>
                  <a:solidFill>
                    <a:sysClr val="windowText" lastClr="000000"/>
                  </a:solidFill>
                </a:ln>
                <a:solidFill>
                  <a:srgbClr val="FFFFFF"/>
                </a:solidFill>
                <a:effectLst/>
                <a:latin typeface="Lato" panose="020F0502020204030203" pitchFamily="34" charset="0"/>
              </a:rPr>
              <a:t>Reducing Electricity Costs in Romania: Predictive and Reinforcement Learning for Solar Battery Optimization</a:t>
            </a:r>
            <a:br>
              <a:rPr lang="en-US" sz="3200" b="1" i="0" dirty="0">
                <a:ln>
                  <a:solidFill>
                    <a:sysClr val="windowText" lastClr="000000"/>
                  </a:solidFill>
                </a:ln>
                <a:solidFill>
                  <a:srgbClr val="FFFFFF"/>
                </a:solidFill>
                <a:effectLst/>
                <a:latin typeface="Lato" panose="020F0502020204030203" pitchFamily="34" charset="0"/>
              </a:rPr>
            </a:br>
            <a:endParaRPr lang="en-AE" sz="3200" dirty="0">
              <a:ln>
                <a:solidFill>
                  <a:sysClr val="windowText" lastClr="000000"/>
                </a:solidFill>
              </a:ln>
              <a:solidFill>
                <a:srgbClr val="FFFFFF"/>
              </a:solidFill>
              <a:latin typeface="Lato" panose="020F0502020204030203" pitchFamily="34" charset="0"/>
            </a:endParaRPr>
          </a:p>
        </p:txBody>
      </p:sp>
      <p:sp>
        <p:nvSpPr>
          <p:cNvPr id="3" name="Subtitle 2">
            <a:extLst>
              <a:ext uri="{FF2B5EF4-FFF2-40B4-BE49-F238E27FC236}">
                <a16:creationId xmlns:a16="http://schemas.microsoft.com/office/drawing/2014/main" id="{3A8E6B94-53B9-0E17-C401-9C3E967635AC}"/>
              </a:ext>
            </a:extLst>
          </p:cNvPr>
          <p:cNvSpPr>
            <a:spLocks noGrp="1"/>
          </p:cNvSpPr>
          <p:nvPr>
            <p:ph type="subTitle" idx="1"/>
          </p:nvPr>
        </p:nvSpPr>
        <p:spPr>
          <a:xfrm>
            <a:off x="6743699" y="4846083"/>
            <a:ext cx="4872618" cy="1211818"/>
          </a:xfrm>
        </p:spPr>
        <p:txBody>
          <a:bodyPr anchor="b">
            <a:normAutofit/>
          </a:bodyPr>
          <a:lstStyle/>
          <a:p>
            <a:pPr algn="r"/>
            <a:r>
              <a:rPr lang="en-US" dirty="0">
                <a:solidFill>
                  <a:srgbClr val="FFFFFF"/>
                </a:solidFill>
                <a:latin typeface="Lato" panose="020F0502020204030203" pitchFamily="34" charset="0"/>
              </a:rPr>
              <a:t>Authawich N.</a:t>
            </a:r>
            <a:endParaRPr lang="en-AE" dirty="0">
              <a:solidFill>
                <a:srgbClr val="FFFFFF"/>
              </a:solidFill>
              <a:latin typeface="Lato" panose="020F0502020204030203" pitchFamily="34" charset="0"/>
            </a:endParaRPr>
          </a:p>
        </p:txBody>
      </p:sp>
      <p:cxnSp>
        <p:nvCxnSpPr>
          <p:cNvPr id="1035" name="Straight Connector 1034">
            <a:extLst>
              <a:ext uri="{FF2B5EF4-FFF2-40B4-BE49-F238E27FC236}">
                <a16:creationId xmlns:a16="http://schemas.microsoft.com/office/drawing/2014/main" id="{0632DC5A-0728-490F-8655-6B43778270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28BB1F6D-CF9C-422D-9324-C46415BB9D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rgbClr val="FFFFFF"/>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4834CCF-C261-256C-FDE2-BDF3E8BF680C}"/>
              </a:ext>
            </a:extLst>
          </p:cNvPr>
          <p:cNvSpPr txBox="1"/>
          <p:nvPr/>
        </p:nvSpPr>
        <p:spPr>
          <a:xfrm>
            <a:off x="6286507" y="6454470"/>
            <a:ext cx="5329810" cy="214040"/>
          </a:xfrm>
          <a:prstGeom prst="rect">
            <a:avLst/>
          </a:prstGeom>
          <a:noFill/>
        </p:spPr>
        <p:txBody>
          <a:bodyPr wrap="square">
            <a:spAutoFit/>
          </a:bodyPr>
          <a:lstStyle/>
          <a:p>
            <a:r>
              <a:rPr lang="en-AE" sz="800" dirty="0">
                <a:solidFill>
                  <a:schemeClr val="bg1"/>
                </a:solidFill>
              </a:rPr>
              <a:t>Image Source: https://auroraer.com/insight/exploring-the-new-wave-of-subsidy-support-in-romania-and-hungary/</a:t>
            </a:r>
          </a:p>
        </p:txBody>
      </p:sp>
    </p:spTree>
    <p:extLst>
      <p:ext uri="{BB962C8B-B14F-4D97-AF65-F5344CB8AC3E}">
        <p14:creationId xmlns:p14="http://schemas.microsoft.com/office/powerpoint/2010/main" val="21158685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8C9A653-C754-F1E0-8204-69004EEF8479}"/>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563C18A9-3F84-4083-BC63-C5C44FE284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059DB4-D7B7-7638-658D-0B94A29F839E}"/>
              </a:ext>
            </a:extLst>
          </p:cNvPr>
          <p:cNvSpPr>
            <a:spLocks noGrp="1"/>
          </p:cNvSpPr>
          <p:nvPr>
            <p:ph type="title"/>
          </p:nvPr>
        </p:nvSpPr>
        <p:spPr>
          <a:xfrm>
            <a:off x="548640" y="950976"/>
            <a:ext cx="5547360" cy="1828798"/>
          </a:xfrm>
        </p:spPr>
        <p:txBody>
          <a:bodyPr vert="horz" lIns="91440" tIns="45720" rIns="91440" bIns="45720" rtlCol="0" anchor="t">
            <a:normAutofit/>
          </a:bodyPr>
          <a:lstStyle/>
          <a:p>
            <a:pPr marL="0" fontAlgn="base">
              <a:spcAft>
                <a:spcPct val="0"/>
              </a:spcAft>
            </a:pPr>
            <a:r>
              <a:rPr lang="en-US" dirty="0"/>
              <a:t>Introduction to Reinforcement Learning</a:t>
            </a:r>
          </a:p>
        </p:txBody>
      </p:sp>
      <p:cxnSp>
        <p:nvCxnSpPr>
          <p:cNvPr id="1033" name="Straight Connector 1032">
            <a:extLst>
              <a:ext uri="{FF2B5EF4-FFF2-40B4-BE49-F238E27FC236}">
                <a16:creationId xmlns:a16="http://schemas.microsoft.com/office/drawing/2014/main" id="{13C2E3E6-EA6C-40C1-8196-9E8691274F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Rectangle 1">
            <a:extLst>
              <a:ext uri="{FF2B5EF4-FFF2-40B4-BE49-F238E27FC236}">
                <a16:creationId xmlns:a16="http://schemas.microsoft.com/office/drawing/2014/main" id="{68C85D0A-D9FF-5CCD-0058-18E2DAE03E04}"/>
              </a:ext>
            </a:extLst>
          </p:cNvPr>
          <p:cNvSpPr txBox="1">
            <a:spLocks noChangeArrowheads="1"/>
          </p:cNvSpPr>
          <p:nvPr/>
        </p:nvSpPr>
        <p:spPr bwMode="auto">
          <a:xfrm>
            <a:off x="548640" y="2779774"/>
            <a:ext cx="5547360" cy="317508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US" sz="1400" b="0" i="0" dirty="0">
                <a:solidFill>
                  <a:srgbClr val="1F2328"/>
                </a:solidFill>
                <a:effectLst/>
                <a:latin typeface="+mj-lt"/>
              </a:rPr>
              <a:t>Reinforcement Learning (RL) is a branch of machine learning where an </a:t>
            </a:r>
            <a:r>
              <a:rPr lang="en-US" sz="1400" b="1" i="0" dirty="0">
                <a:solidFill>
                  <a:srgbClr val="1F2328"/>
                </a:solidFill>
                <a:effectLst/>
                <a:latin typeface="+mj-lt"/>
              </a:rPr>
              <a:t>agent</a:t>
            </a:r>
            <a:r>
              <a:rPr lang="en-US" sz="1400" b="0" i="0" dirty="0">
                <a:solidFill>
                  <a:srgbClr val="1F2328"/>
                </a:solidFill>
                <a:effectLst/>
                <a:latin typeface="+mj-lt"/>
              </a:rPr>
              <a:t> learns to make decisions by interacting with an </a:t>
            </a:r>
            <a:r>
              <a:rPr lang="en-US" sz="1400" b="1" i="0" dirty="0">
                <a:solidFill>
                  <a:srgbClr val="1F2328"/>
                </a:solidFill>
                <a:effectLst/>
                <a:latin typeface="+mj-lt"/>
              </a:rPr>
              <a:t>environment</a:t>
            </a:r>
            <a:r>
              <a:rPr lang="en-US" sz="1400" b="0" i="0" dirty="0">
                <a:solidFill>
                  <a:srgbClr val="1F2328"/>
                </a:solidFill>
                <a:effectLst/>
                <a:latin typeface="+mj-lt"/>
              </a:rPr>
              <a:t> to maximize cumulative </a:t>
            </a:r>
            <a:r>
              <a:rPr lang="en-US" sz="1400" b="1" i="0" dirty="0">
                <a:solidFill>
                  <a:srgbClr val="1F2328"/>
                </a:solidFill>
                <a:effectLst/>
                <a:latin typeface="+mj-lt"/>
              </a:rPr>
              <a:t>rewards</a:t>
            </a:r>
            <a:r>
              <a:rPr lang="en-US" sz="1400" b="0" i="0" dirty="0">
                <a:solidFill>
                  <a:srgbClr val="1F2328"/>
                </a:solidFill>
                <a:effectLst/>
                <a:latin typeface="+mj-lt"/>
              </a:rPr>
              <a:t>.</a:t>
            </a:r>
          </a:p>
          <a:p>
            <a:r>
              <a:rPr lang="en-US" sz="1400" b="0" i="0" dirty="0">
                <a:solidFill>
                  <a:srgbClr val="1F2328"/>
                </a:solidFill>
                <a:effectLst/>
                <a:latin typeface="+mj-lt"/>
              </a:rPr>
              <a:t>The agent observes the state of environment, takes actions, and receives feedback in the form of rewards. Overtime, the agent learns a </a:t>
            </a:r>
            <a:r>
              <a:rPr lang="en-US" sz="1400" b="1" i="0" dirty="0">
                <a:solidFill>
                  <a:srgbClr val="1F2328"/>
                </a:solidFill>
                <a:effectLst/>
                <a:latin typeface="+mj-lt"/>
              </a:rPr>
              <a:t>policy</a:t>
            </a:r>
            <a:r>
              <a:rPr lang="en-US" sz="1400" b="0" i="0" dirty="0">
                <a:solidFill>
                  <a:srgbClr val="1F2328"/>
                </a:solidFill>
                <a:effectLst/>
                <a:latin typeface="+mj-lt"/>
              </a:rPr>
              <a:t>, a mapping from states to actions, that maximizes the expected cumulative rewards.</a:t>
            </a:r>
          </a:p>
          <a:p>
            <a:r>
              <a:rPr lang="en-US" sz="1400" b="0" i="0" dirty="0">
                <a:solidFill>
                  <a:srgbClr val="1F2328"/>
                </a:solidFill>
                <a:effectLst/>
                <a:latin typeface="+mj-lt"/>
              </a:rPr>
              <a:t>One of the foundational methods in reinforcement learning is </a:t>
            </a:r>
            <a:r>
              <a:rPr lang="en-US" sz="1400" b="1" i="0" dirty="0">
                <a:solidFill>
                  <a:srgbClr val="1F2328"/>
                </a:solidFill>
                <a:effectLst/>
                <a:latin typeface="+mj-lt"/>
              </a:rPr>
              <a:t>Q-learning</a:t>
            </a:r>
            <a:r>
              <a:rPr lang="en-US" sz="1400" b="0" i="0" dirty="0">
                <a:solidFill>
                  <a:srgbClr val="1F2328"/>
                </a:solidFill>
                <a:effectLst/>
                <a:latin typeface="+mj-lt"/>
              </a:rPr>
              <a:t>.</a:t>
            </a:r>
          </a:p>
          <a:p>
            <a:pPr algn="l">
              <a:buFont typeface="Arial" panose="020B0604020202020204" pitchFamily="34" charset="0"/>
              <a:buChar char="•"/>
            </a:pPr>
            <a:endParaRPr lang="en-US" sz="1400" b="0" i="0" dirty="0">
              <a:solidFill>
                <a:srgbClr val="1F2328"/>
              </a:solidFill>
              <a:effectLst/>
              <a:latin typeface="+mj-lt"/>
            </a:endParaRPr>
          </a:p>
        </p:txBody>
      </p:sp>
      <p:cxnSp>
        <p:nvCxnSpPr>
          <p:cNvPr id="1035" name="Straight Connector 1034">
            <a:extLst>
              <a:ext uri="{FF2B5EF4-FFF2-40B4-BE49-F238E27FC236}">
                <a16:creationId xmlns:a16="http://schemas.microsoft.com/office/drawing/2014/main" id="{3EE0E5CC-C40E-4EC4-8C9B-0CBB46A7CA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FBA3A730-6646-2287-AEEC-2DB18070079A}"/>
              </a:ext>
            </a:extLst>
          </p:cNvPr>
          <p:cNvSpPr/>
          <p:nvPr/>
        </p:nvSpPr>
        <p:spPr>
          <a:xfrm>
            <a:off x="7598507" y="3652658"/>
            <a:ext cx="1600611" cy="5270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Environment</a:t>
            </a:r>
            <a:endParaRPr lang="en-AE" dirty="0"/>
          </a:p>
        </p:txBody>
      </p:sp>
      <p:sp>
        <p:nvSpPr>
          <p:cNvPr id="6" name="TextBox 5">
            <a:extLst>
              <a:ext uri="{FF2B5EF4-FFF2-40B4-BE49-F238E27FC236}">
                <a16:creationId xmlns:a16="http://schemas.microsoft.com/office/drawing/2014/main" id="{24372969-B67E-E098-AC2A-2D82B0E4C927}"/>
              </a:ext>
            </a:extLst>
          </p:cNvPr>
          <p:cNvSpPr txBox="1"/>
          <p:nvPr/>
        </p:nvSpPr>
        <p:spPr>
          <a:xfrm>
            <a:off x="7434651" y="2373426"/>
            <a:ext cx="591829" cy="276999"/>
          </a:xfrm>
          <a:prstGeom prst="rect">
            <a:avLst/>
          </a:prstGeom>
          <a:noFill/>
        </p:spPr>
        <p:txBody>
          <a:bodyPr wrap="none" rtlCol="0">
            <a:spAutoFit/>
          </a:bodyPr>
          <a:lstStyle/>
          <a:p>
            <a:r>
              <a:rPr lang="en-US" sz="1200" dirty="0"/>
              <a:t>Agent</a:t>
            </a:r>
            <a:endParaRPr lang="en-AE" sz="1200" dirty="0"/>
          </a:p>
        </p:txBody>
      </p:sp>
      <p:pic>
        <p:nvPicPr>
          <p:cNvPr id="8" name="Graphic 7" descr="Robot with solid fill">
            <a:extLst>
              <a:ext uri="{FF2B5EF4-FFF2-40B4-BE49-F238E27FC236}">
                <a16:creationId xmlns:a16="http://schemas.microsoft.com/office/drawing/2014/main" id="{C77FE543-680F-435B-808A-C4E5967ECA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26167" y="2015007"/>
            <a:ext cx="914400" cy="914400"/>
          </a:xfrm>
          <a:prstGeom prst="rect">
            <a:avLst/>
          </a:prstGeom>
        </p:spPr>
      </p:pic>
      <p:cxnSp>
        <p:nvCxnSpPr>
          <p:cNvPr id="10" name="Straight Arrow Connector 9">
            <a:extLst>
              <a:ext uri="{FF2B5EF4-FFF2-40B4-BE49-F238E27FC236}">
                <a16:creationId xmlns:a16="http://schemas.microsoft.com/office/drawing/2014/main" id="{7B47C923-F79A-E89A-2CED-EFBA16BB0496}"/>
              </a:ext>
            </a:extLst>
          </p:cNvPr>
          <p:cNvCxnSpPr>
            <a:cxnSpLocks/>
            <a:stCxn id="8" idx="2"/>
            <a:endCxn id="5" idx="0"/>
          </p:cNvCxnSpPr>
          <p:nvPr/>
        </p:nvCxnSpPr>
        <p:spPr>
          <a:xfrm>
            <a:off x="8383367" y="2929407"/>
            <a:ext cx="15446" cy="72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52FC0A1-9411-ACED-A6D3-4017701A370D}"/>
              </a:ext>
            </a:extLst>
          </p:cNvPr>
          <p:cNvSpPr txBox="1"/>
          <p:nvPr/>
        </p:nvSpPr>
        <p:spPr>
          <a:xfrm>
            <a:off x="9208508" y="3775292"/>
            <a:ext cx="691215" cy="276999"/>
          </a:xfrm>
          <a:prstGeom prst="rect">
            <a:avLst/>
          </a:prstGeom>
          <a:noFill/>
        </p:spPr>
        <p:txBody>
          <a:bodyPr wrap="none" rtlCol="0">
            <a:spAutoFit/>
          </a:bodyPr>
          <a:lstStyle/>
          <a:p>
            <a:r>
              <a:rPr lang="en-US" sz="1200" dirty="0"/>
              <a:t>State S</a:t>
            </a:r>
            <a:r>
              <a:rPr lang="en-US" sz="1200" baseline="-25000" dirty="0"/>
              <a:t>t</a:t>
            </a:r>
            <a:endParaRPr lang="en-AE" sz="1200" dirty="0"/>
          </a:p>
        </p:txBody>
      </p:sp>
      <p:sp>
        <p:nvSpPr>
          <p:cNvPr id="18" name="TextBox 17">
            <a:extLst>
              <a:ext uri="{FF2B5EF4-FFF2-40B4-BE49-F238E27FC236}">
                <a16:creationId xmlns:a16="http://schemas.microsoft.com/office/drawing/2014/main" id="{85773CAB-7034-6279-F33B-909B176646E0}"/>
              </a:ext>
            </a:extLst>
          </p:cNvPr>
          <p:cNvSpPr txBox="1"/>
          <p:nvPr/>
        </p:nvSpPr>
        <p:spPr>
          <a:xfrm>
            <a:off x="8383367" y="3104354"/>
            <a:ext cx="808235" cy="276999"/>
          </a:xfrm>
          <a:prstGeom prst="rect">
            <a:avLst/>
          </a:prstGeom>
          <a:noFill/>
        </p:spPr>
        <p:txBody>
          <a:bodyPr wrap="none" rtlCol="0">
            <a:spAutoFit/>
          </a:bodyPr>
          <a:lstStyle/>
          <a:p>
            <a:r>
              <a:rPr lang="en-US" sz="1200" dirty="0"/>
              <a:t>Action A</a:t>
            </a:r>
            <a:r>
              <a:rPr lang="en-US" sz="1200" baseline="-25000" dirty="0"/>
              <a:t>t</a:t>
            </a:r>
            <a:endParaRPr lang="en-AE" sz="1200" dirty="0"/>
          </a:p>
        </p:txBody>
      </p:sp>
      <p:cxnSp>
        <p:nvCxnSpPr>
          <p:cNvPr id="19" name="Straight Arrow Connector 18">
            <a:extLst>
              <a:ext uri="{FF2B5EF4-FFF2-40B4-BE49-F238E27FC236}">
                <a16:creationId xmlns:a16="http://schemas.microsoft.com/office/drawing/2014/main" id="{C8C8A523-9367-88F4-C87B-E5E57B7FE182}"/>
              </a:ext>
            </a:extLst>
          </p:cNvPr>
          <p:cNvCxnSpPr>
            <a:cxnSpLocks/>
            <a:stCxn id="5" idx="2"/>
            <a:endCxn id="23" idx="0"/>
          </p:cNvCxnSpPr>
          <p:nvPr/>
        </p:nvCxnSpPr>
        <p:spPr>
          <a:xfrm flipH="1">
            <a:off x="8398812" y="4179664"/>
            <a:ext cx="1" cy="667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Graphic 22" descr="Trophy with solid fill">
            <a:extLst>
              <a:ext uri="{FF2B5EF4-FFF2-40B4-BE49-F238E27FC236}">
                <a16:creationId xmlns:a16="http://schemas.microsoft.com/office/drawing/2014/main" id="{F8FF6F91-0209-7C7A-42B7-9FC0ABD249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41612" y="4846990"/>
            <a:ext cx="914400" cy="914400"/>
          </a:xfrm>
          <a:prstGeom prst="rect">
            <a:avLst/>
          </a:prstGeom>
        </p:spPr>
      </p:pic>
      <p:sp>
        <p:nvSpPr>
          <p:cNvPr id="26" name="TextBox 25">
            <a:extLst>
              <a:ext uri="{FF2B5EF4-FFF2-40B4-BE49-F238E27FC236}">
                <a16:creationId xmlns:a16="http://schemas.microsoft.com/office/drawing/2014/main" id="{1B3A66EE-2DB2-A9A1-68F9-5B93090C6B31}"/>
              </a:ext>
            </a:extLst>
          </p:cNvPr>
          <p:cNvSpPr txBox="1"/>
          <p:nvPr/>
        </p:nvSpPr>
        <p:spPr>
          <a:xfrm>
            <a:off x="8398812" y="4415453"/>
            <a:ext cx="875561" cy="276999"/>
          </a:xfrm>
          <a:prstGeom prst="rect">
            <a:avLst/>
          </a:prstGeom>
          <a:noFill/>
        </p:spPr>
        <p:txBody>
          <a:bodyPr wrap="none" rtlCol="0">
            <a:spAutoFit/>
          </a:bodyPr>
          <a:lstStyle/>
          <a:p>
            <a:r>
              <a:rPr lang="en-US" sz="1200" dirty="0"/>
              <a:t>Reward R</a:t>
            </a:r>
            <a:r>
              <a:rPr lang="en-US" sz="1200" baseline="-25000" dirty="0"/>
              <a:t>t</a:t>
            </a:r>
            <a:endParaRPr lang="en-AE" sz="1200" dirty="0"/>
          </a:p>
        </p:txBody>
      </p:sp>
      <p:cxnSp>
        <p:nvCxnSpPr>
          <p:cNvPr id="31" name="Connector: Elbow 30">
            <a:extLst>
              <a:ext uri="{FF2B5EF4-FFF2-40B4-BE49-F238E27FC236}">
                <a16:creationId xmlns:a16="http://schemas.microsoft.com/office/drawing/2014/main" id="{DCFD46CB-8E8C-DF69-1251-1FD534DB697C}"/>
              </a:ext>
            </a:extLst>
          </p:cNvPr>
          <p:cNvCxnSpPr>
            <a:cxnSpLocks/>
            <a:stCxn id="23" idx="2"/>
            <a:endCxn id="5" idx="1"/>
          </p:cNvCxnSpPr>
          <p:nvPr/>
        </p:nvCxnSpPr>
        <p:spPr>
          <a:xfrm rot="5400000" flipH="1">
            <a:off x="7076045" y="4438624"/>
            <a:ext cx="1845229" cy="800305"/>
          </a:xfrm>
          <a:prstGeom prst="bentConnector4">
            <a:avLst>
              <a:gd name="adj1" fmla="val -12389"/>
              <a:gd name="adj2" fmla="val 163983"/>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8757CD1-5B74-6D3B-7888-113CECCD66A2}"/>
              </a:ext>
            </a:extLst>
          </p:cNvPr>
          <p:cNvSpPr txBox="1"/>
          <p:nvPr/>
        </p:nvSpPr>
        <p:spPr>
          <a:xfrm>
            <a:off x="7192343" y="5530557"/>
            <a:ext cx="1064715" cy="461665"/>
          </a:xfrm>
          <a:prstGeom prst="rect">
            <a:avLst/>
          </a:prstGeom>
          <a:noFill/>
        </p:spPr>
        <p:txBody>
          <a:bodyPr wrap="none" rtlCol="0">
            <a:spAutoFit/>
          </a:bodyPr>
          <a:lstStyle/>
          <a:p>
            <a:pPr algn="ctr"/>
            <a:r>
              <a:rPr lang="en-US" sz="1200" dirty="0"/>
              <a:t>t = t + 1</a:t>
            </a:r>
          </a:p>
          <a:p>
            <a:pPr algn="ctr"/>
            <a:r>
              <a:rPr lang="en-GB" sz="1200" dirty="0"/>
              <a:t>or Terminate</a:t>
            </a:r>
            <a:endParaRPr lang="en-AE" sz="1200" dirty="0"/>
          </a:p>
        </p:txBody>
      </p:sp>
      <p:graphicFrame>
        <p:nvGraphicFramePr>
          <p:cNvPr id="9" name="Table 8">
            <a:extLst>
              <a:ext uri="{FF2B5EF4-FFF2-40B4-BE49-F238E27FC236}">
                <a16:creationId xmlns:a16="http://schemas.microsoft.com/office/drawing/2014/main" id="{239FE25B-28F9-1AA2-92B8-2297E99A743B}"/>
              </a:ext>
            </a:extLst>
          </p:cNvPr>
          <p:cNvGraphicFramePr>
            <a:graphicFrameLocks noGrp="1"/>
          </p:cNvGraphicFramePr>
          <p:nvPr>
            <p:extLst>
              <p:ext uri="{D42A27DB-BD31-4B8C-83A1-F6EECF244321}">
                <p14:modId xmlns:p14="http://schemas.microsoft.com/office/powerpoint/2010/main" val="3290779956"/>
              </p:ext>
            </p:extLst>
          </p:nvPr>
        </p:nvGraphicFramePr>
        <p:xfrm>
          <a:off x="10667891" y="3652658"/>
          <a:ext cx="1148412" cy="542484"/>
        </p:xfrm>
        <a:graphic>
          <a:graphicData uri="http://schemas.openxmlformats.org/drawingml/2006/table">
            <a:tbl>
              <a:tblPr firstRow="1" bandRow="1">
                <a:tableStyleId>{5C22544A-7EE6-4342-B048-85BDC9FD1C3A}</a:tableStyleId>
              </a:tblPr>
              <a:tblGrid>
                <a:gridCol w="382804">
                  <a:extLst>
                    <a:ext uri="{9D8B030D-6E8A-4147-A177-3AD203B41FA5}">
                      <a16:colId xmlns:a16="http://schemas.microsoft.com/office/drawing/2014/main" val="706021307"/>
                    </a:ext>
                  </a:extLst>
                </a:gridCol>
                <a:gridCol w="382804">
                  <a:extLst>
                    <a:ext uri="{9D8B030D-6E8A-4147-A177-3AD203B41FA5}">
                      <a16:colId xmlns:a16="http://schemas.microsoft.com/office/drawing/2014/main" val="694572017"/>
                    </a:ext>
                  </a:extLst>
                </a:gridCol>
                <a:gridCol w="382804">
                  <a:extLst>
                    <a:ext uri="{9D8B030D-6E8A-4147-A177-3AD203B41FA5}">
                      <a16:colId xmlns:a16="http://schemas.microsoft.com/office/drawing/2014/main" val="2958316292"/>
                    </a:ext>
                  </a:extLst>
                </a:gridCol>
              </a:tblGrid>
              <a:tr h="177094">
                <a:tc>
                  <a:txBody>
                    <a:bodyPr/>
                    <a:lstStyle/>
                    <a:p>
                      <a:pPr algn="ctr"/>
                      <a:endParaRPr lang="en-US" sz="900"/>
                    </a:p>
                  </a:txBody>
                  <a:tcPr marL="43667" marR="43667" marT="21834" marB="21834"/>
                </a:tc>
                <a:tc>
                  <a:txBody>
                    <a:bodyPr/>
                    <a:lstStyle/>
                    <a:p>
                      <a:pPr algn="ctr"/>
                      <a:r>
                        <a:rPr lang="en-US" sz="900" dirty="0"/>
                        <a:t>A</a:t>
                      </a:r>
                      <a:r>
                        <a:rPr lang="en-US" sz="900" baseline="-25000" dirty="0"/>
                        <a:t>0</a:t>
                      </a:r>
                      <a:endParaRPr lang="en-US" sz="900" dirty="0"/>
                    </a:p>
                  </a:txBody>
                  <a:tcPr marL="43667" marR="43667" marT="21834" marB="2183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A</a:t>
                      </a:r>
                      <a:r>
                        <a:rPr lang="en-US" sz="900" baseline="-25000" dirty="0"/>
                        <a:t>1</a:t>
                      </a:r>
                      <a:endParaRPr lang="en-US" sz="900" dirty="0"/>
                    </a:p>
                  </a:txBody>
                  <a:tcPr marL="43667" marR="43667" marT="21834" marB="21834"/>
                </a:tc>
                <a:extLst>
                  <a:ext uri="{0D108BD9-81ED-4DB2-BD59-A6C34878D82A}">
                    <a16:rowId xmlns:a16="http://schemas.microsoft.com/office/drawing/2014/main" val="1412786622"/>
                  </a:ext>
                </a:extLst>
              </a:tr>
              <a:tr h="177094">
                <a:tc>
                  <a:txBody>
                    <a:bodyPr/>
                    <a:lstStyle/>
                    <a:p>
                      <a:pPr algn="ctr"/>
                      <a:r>
                        <a:rPr lang="en-US" sz="900" dirty="0"/>
                        <a:t>S</a:t>
                      </a:r>
                      <a:r>
                        <a:rPr lang="en-US" sz="900" baseline="-25000" dirty="0"/>
                        <a:t>0</a:t>
                      </a:r>
                      <a:endParaRPr lang="en-US" sz="900" dirty="0"/>
                    </a:p>
                  </a:txBody>
                  <a:tcPr marL="43667" marR="43667" marT="21834" marB="21834"/>
                </a:tc>
                <a:tc>
                  <a:txBody>
                    <a:bodyPr/>
                    <a:lstStyle/>
                    <a:p>
                      <a:pPr algn="ctr"/>
                      <a:r>
                        <a:rPr lang="en-US" sz="900" dirty="0"/>
                        <a:t>-1.1</a:t>
                      </a:r>
                    </a:p>
                  </a:txBody>
                  <a:tcPr marL="43667" marR="43667" marT="21834" marB="21834"/>
                </a:tc>
                <a:tc>
                  <a:txBody>
                    <a:bodyPr/>
                    <a:lstStyle/>
                    <a:p>
                      <a:pPr algn="ctr"/>
                      <a:r>
                        <a:rPr lang="en-US" sz="900" dirty="0"/>
                        <a:t>2</a:t>
                      </a:r>
                    </a:p>
                  </a:txBody>
                  <a:tcPr marL="43667" marR="43667" marT="21834" marB="21834"/>
                </a:tc>
                <a:extLst>
                  <a:ext uri="{0D108BD9-81ED-4DB2-BD59-A6C34878D82A}">
                    <a16:rowId xmlns:a16="http://schemas.microsoft.com/office/drawing/2014/main" val="648188587"/>
                  </a:ext>
                </a:extLst>
              </a:tr>
              <a:tr h="1770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S</a:t>
                      </a:r>
                      <a:r>
                        <a:rPr lang="en-US" sz="900" baseline="-25000" dirty="0"/>
                        <a:t>1</a:t>
                      </a:r>
                      <a:endParaRPr lang="en-US" sz="900" dirty="0"/>
                    </a:p>
                  </a:txBody>
                  <a:tcPr marL="43667" marR="43667" marT="21834" marB="21834"/>
                </a:tc>
                <a:tc>
                  <a:txBody>
                    <a:bodyPr/>
                    <a:lstStyle/>
                    <a:p>
                      <a:pPr algn="ctr"/>
                      <a:r>
                        <a:rPr lang="en-US" sz="900" dirty="0"/>
                        <a:t>0</a:t>
                      </a:r>
                    </a:p>
                  </a:txBody>
                  <a:tcPr marL="43667" marR="43667" marT="21834" marB="21834"/>
                </a:tc>
                <a:tc>
                  <a:txBody>
                    <a:bodyPr/>
                    <a:lstStyle/>
                    <a:p>
                      <a:pPr algn="ctr"/>
                      <a:r>
                        <a:rPr lang="en-US" sz="900" dirty="0"/>
                        <a:t>-0.5</a:t>
                      </a:r>
                    </a:p>
                  </a:txBody>
                  <a:tcPr marL="43667" marR="43667" marT="21834" marB="21834"/>
                </a:tc>
                <a:extLst>
                  <a:ext uri="{0D108BD9-81ED-4DB2-BD59-A6C34878D82A}">
                    <a16:rowId xmlns:a16="http://schemas.microsoft.com/office/drawing/2014/main" val="1141571311"/>
                  </a:ext>
                </a:extLst>
              </a:tr>
            </a:tbl>
          </a:graphicData>
        </a:graphic>
      </p:graphicFrame>
      <p:sp>
        <p:nvSpPr>
          <p:cNvPr id="11" name="TextBox 10">
            <a:extLst>
              <a:ext uri="{FF2B5EF4-FFF2-40B4-BE49-F238E27FC236}">
                <a16:creationId xmlns:a16="http://schemas.microsoft.com/office/drawing/2014/main" id="{EFCBC517-085D-33B5-546D-E7562581D0CC}"/>
              </a:ext>
            </a:extLst>
          </p:cNvPr>
          <p:cNvSpPr txBox="1"/>
          <p:nvPr/>
        </p:nvSpPr>
        <p:spPr>
          <a:xfrm>
            <a:off x="10872444" y="3378538"/>
            <a:ext cx="739305" cy="276999"/>
          </a:xfrm>
          <a:prstGeom prst="rect">
            <a:avLst/>
          </a:prstGeom>
          <a:noFill/>
        </p:spPr>
        <p:txBody>
          <a:bodyPr wrap="none" rtlCol="0">
            <a:spAutoFit/>
          </a:bodyPr>
          <a:lstStyle/>
          <a:p>
            <a:r>
              <a:rPr lang="en-US" sz="1200" dirty="0"/>
              <a:t>Q-Table</a:t>
            </a:r>
            <a:endParaRPr lang="en-AE" sz="1200" dirty="0"/>
          </a:p>
        </p:txBody>
      </p:sp>
      <p:cxnSp>
        <p:nvCxnSpPr>
          <p:cNvPr id="16" name="Connector: Elbow 15">
            <a:extLst>
              <a:ext uri="{FF2B5EF4-FFF2-40B4-BE49-F238E27FC236}">
                <a16:creationId xmlns:a16="http://schemas.microsoft.com/office/drawing/2014/main" id="{32FF7166-D727-A1C8-0E70-C05E5FEE8BF7}"/>
              </a:ext>
            </a:extLst>
          </p:cNvPr>
          <p:cNvCxnSpPr>
            <a:cxnSpLocks/>
            <a:stCxn id="9" idx="1"/>
            <a:endCxn id="18" idx="3"/>
          </p:cNvCxnSpPr>
          <p:nvPr/>
        </p:nvCxnSpPr>
        <p:spPr>
          <a:xfrm rot="10800000">
            <a:off x="9191603" y="3242854"/>
            <a:ext cx="1476289" cy="681046"/>
          </a:xfrm>
          <a:prstGeom prst="bentConnector3">
            <a:avLst>
              <a:gd name="adj1" fmla="val 186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8828A45C-B00A-EA58-AA15-EC4D3B1E5600}"/>
              </a:ext>
            </a:extLst>
          </p:cNvPr>
          <p:cNvCxnSpPr>
            <a:stCxn id="26" idx="3"/>
            <a:endCxn id="9" idx="2"/>
          </p:cNvCxnSpPr>
          <p:nvPr/>
        </p:nvCxnSpPr>
        <p:spPr>
          <a:xfrm flipV="1">
            <a:off x="9274373" y="4195142"/>
            <a:ext cx="1967724" cy="35881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36BE368-7D0F-E5D2-1DF0-FC4518C583F4}"/>
              </a:ext>
            </a:extLst>
          </p:cNvPr>
          <p:cNvSpPr txBox="1"/>
          <p:nvPr/>
        </p:nvSpPr>
        <p:spPr>
          <a:xfrm>
            <a:off x="9396817" y="2830441"/>
            <a:ext cx="878766" cy="461665"/>
          </a:xfrm>
          <a:prstGeom prst="rect">
            <a:avLst/>
          </a:prstGeom>
          <a:noFill/>
        </p:spPr>
        <p:txBody>
          <a:bodyPr wrap="none" rtlCol="0">
            <a:spAutoFit/>
          </a:bodyPr>
          <a:lstStyle/>
          <a:p>
            <a:pPr algn="ctr"/>
            <a:r>
              <a:rPr lang="en-AE" sz="1200" dirty="0"/>
              <a:t>Random </a:t>
            </a:r>
          </a:p>
          <a:p>
            <a:pPr algn="ctr"/>
            <a:r>
              <a:rPr lang="en-AE" sz="1200" dirty="0"/>
              <a:t>or Choose</a:t>
            </a:r>
          </a:p>
        </p:txBody>
      </p:sp>
      <p:sp>
        <p:nvSpPr>
          <p:cNvPr id="29" name="TextBox 28">
            <a:extLst>
              <a:ext uri="{FF2B5EF4-FFF2-40B4-BE49-F238E27FC236}">
                <a16:creationId xmlns:a16="http://schemas.microsoft.com/office/drawing/2014/main" id="{F820EC49-8387-6902-AC0D-38F4A48A908D}"/>
              </a:ext>
            </a:extLst>
          </p:cNvPr>
          <p:cNvSpPr txBox="1"/>
          <p:nvPr/>
        </p:nvSpPr>
        <p:spPr>
          <a:xfrm>
            <a:off x="9849485" y="4549975"/>
            <a:ext cx="684803" cy="276999"/>
          </a:xfrm>
          <a:prstGeom prst="rect">
            <a:avLst/>
          </a:prstGeom>
          <a:noFill/>
        </p:spPr>
        <p:txBody>
          <a:bodyPr wrap="none" rtlCol="0">
            <a:spAutoFit/>
          </a:bodyPr>
          <a:lstStyle/>
          <a:p>
            <a:pPr algn="ctr"/>
            <a:r>
              <a:rPr lang="en-AE" sz="1200" dirty="0"/>
              <a:t>Update</a:t>
            </a:r>
          </a:p>
        </p:txBody>
      </p:sp>
      <p:cxnSp>
        <p:nvCxnSpPr>
          <p:cNvPr id="39" name="Connector: Elbow 38">
            <a:extLst>
              <a:ext uri="{FF2B5EF4-FFF2-40B4-BE49-F238E27FC236}">
                <a16:creationId xmlns:a16="http://schemas.microsoft.com/office/drawing/2014/main" id="{6E2E3200-C926-BF98-2D80-5C003CA2CB40}"/>
              </a:ext>
            </a:extLst>
          </p:cNvPr>
          <p:cNvCxnSpPr>
            <a:cxnSpLocks/>
            <a:stCxn id="22" idx="0"/>
            <a:endCxn id="40" idx="1"/>
          </p:cNvCxnSpPr>
          <p:nvPr/>
        </p:nvCxnSpPr>
        <p:spPr>
          <a:xfrm rot="5400000" flipH="1" flipV="1">
            <a:off x="9847761" y="2220678"/>
            <a:ext cx="598203" cy="621324"/>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D638A16-C48F-29C4-3A43-BEC20C55E9A6}"/>
              </a:ext>
            </a:extLst>
          </p:cNvPr>
          <p:cNvSpPr txBox="1"/>
          <p:nvPr/>
        </p:nvSpPr>
        <p:spPr>
          <a:xfrm>
            <a:off x="10457524" y="1816739"/>
            <a:ext cx="1310440" cy="830997"/>
          </a:xfrm>
          <a:prstGeom prst="rect">
            <a:avLst/>
          </a:prstGeom>
          <a:noFill/>
        </p:spPr>
        <p:txBody>
          <a:bodyPr wrap="square" rtlCol="0">
            <a:spAutoFit/>
          </a:bodyPr>
          <a:lstStyle/>
          <a:p>
            <a:pPr algn="ctr"/>
            <a:r>
              <a:rPr lang="en-AE" sz="1200" dirty="0"/>
              <a:t>After learning for a while, the agent will follow Q-Table</a:t>
            </a:r>
          </a:p>
        </p:txBody>
      </p:sp>
      <p:sp>
        <p:nvSpPr>
          <p:cNvPr id="4" name="TextBox 3">
            <a:extLst>
              <a:ext uri="{FF2B5EF4-FFF2-40B4-BE49-F238E27FC236}">
                <a16:creationId xmlns:a16="http://schemas.microsoft.com/office/drawing/2014/main" id="{5A5741D7-D2D5-4C31-E78D-B2AC7BEB5B4A}"/>
              </a:ext>
            </a:extLst>
          </p:cNvPr>
          <p:cNvSpPr txBox="1"/>
          <p:nvPr/>
        </p:nvSpPr>
        <p:spPr>
          <a:xfrm>
            <a:off x="7970420" y="1578091"/>
            <a:ext cx="918841" cy="276999"/>
          </a:xfrm>
          <a:prstGeom prst="rect">
            <a:avLst/>
          </a:prstGeom>
          <a:noFill/>
        </p:spPr>
        <p:txBody>
          <a:bodyPr wrap="none" rtlCol="0">
            <a:spAutoFit/>
          </a:bodyPr>
          <a:lstStyle/>
          <a:p>
            <a:pPr algn="ctr"/>
            <a:r>
              <a:rPr lang="en-US" sz="1200" dirty="0"/>
              <a:t>n</a:t>
            </a:r>
            <a:r>
              <a:rPr lang="en-US" sz="1200" baseline="30000" dirty="0"/>
              <a:t>th </a:t>
            </a:r>
            <a:r>
              <a:rPr lang="en-US" sz="1200" dirty="0"/>
              <a:t>Episode</a:t>
            </a:r>
            <a:endParaRPr lang="en-AE" sz="1200" dirty="0"/>
          </a:p>
        </p:txBody>
      </p:sp>
      <p:sp>
        <p:nvSpPr>
          <p:cNvPr id="7" name="TextBox 6">
            <a:extLst>
              <a:ext uri="{FF2B5EF4-FFF2-40B4-BE49-F238E27FC236}">
                <a16:creationId xmlns:a16="http://schemas.microsoft.com/office/drawing/2014/main" id="{ED750D9A-EC12-E3EA-EF7E-2E026FD64469}"/>
              </a:ext>
            </a:extLst>
          </p:cNvPr>
          <p:cNvSpPr txBox="1"/>
          <p:nvPr/>
        </p:nvSpPr>
        <p:spPr>
          <a:xfrm>
            <a:off x="8856012" y="1038795"/>
            <a:ext cx="1367683" cy="307777"/>
          </a:xfrm>
          <a:prstGeom prst="rect">
            <a:avLst/>
          </a:prstGeom>
          <a:noFill/>
        </p:spPr>
        <p:txBody>
          <a:bodyPr wrap="none" rtlCol="0">
            <a:spAutoFit/>
          </a:bodyPr>
          <a:lstStyle/>
          <a:p>
            <a:pPr algn="ctr"/>
            <a:r>
              <a:rPr lang="en-US" sz="1400" b="1" dirty="0"/>
              <a:t>Training Loops</a:t>
            </a:r>
            <a:endParaRPr lang="en-AE" sz="1400" b="1" dirty="0"/>
          </a:p>
        </p:txBody>
      </p:sp>
    </p:spTree>
    <p:extLst>
      <p:ext uri="{BB962C8B-B14F-4D97-AF65-F5344CB8AC3E}">
        <p14:creationId xmlns:p14="http://schemas.microsoft.com/office/powerpoint/2010/main" val="1270025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76DB1A3-D589-848D-7F7B-B35BCBC334B3}"/>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10E662A-0A59-734D-4389-76AABDD5C7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BD6F7D-682B-1EE9-823A-0120AA904B31}"/>
              </a:ext>
            </a:extLst>
          </p:cNvPr>
          <p:cNvSpPr>
            <a:spLocks noGrp="1"/>
          </p:cNvSpPr>
          <p:nvPr>
            <p:ph type="title"/>
          </p:nvPr>
        </p:nvSpPr>
        <p:spPr>
          <a:xfrm>
            <a:off x="548640" y="950976"/>
            <a:ext cx="5547360" cy="1828798"/>
          </a:xfrm>
        </p:spPr>
        <p:txBody>
          <a:bodyPr vert="horz" lIns="91440" tIns="45720" rIns="91440" bIns="45720" rtlCol="0" anchor="t">
            <a:normAutofit/>
          </a:bodyPr>
          <a:lstStyle/>
          <a:p>
            <a:pPr marL="0" fontAlgn="base">
              <a:spcAft>
                <a:spcPct val="0"/>
              </a:spcAft>
            </a:pPr>
            <a:r>
              <a:rPr lang="en-US" sz="3200" dirty="0">
                <a:solidFill>
                  <a:srgbClr val="98433E"/>
                </a:solidFill>
              </a:rPr>
              <a:t>Solar </a:t>
            </a:r>
            <a:r>
              <a:rPr lang="en-US" dirty="0">
                <a:solidFill>
                  <a:srgbClr val="98433E"/>
                </a:solidFill>
              </a:rPr>
              <a:t>Battery</a:t>
            </a:r>
            <a:r>
              <a:rPr lang="en-US" sz="3200" dirty="0">
                <a:solidFill>
                  <a:srgbClr val="98433E"/>
                </a:solidFill>
              </a:rPr>
              <a:t> Optimization</a:t>
            </a:r>
          </a:p>
        </p:txBody>
      </p:sp>
      <p:cxnSp>
        <p:nvCxnSpPr>
          <p:cNvPr id="1033" name="Straight Connector 1032">
            <a:extLst>
              <a:ext uri="{FF2B5EF4-FFF2-40B4-BE49-F238E27FC236}">
                <a16:creationId xmlns:a16="http://schemas.microsoft.com/office/drawing/2014/main" id="{446212A2-D588-69A5-DA7E-4352E648ED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35" name="Straight Connector 1034">
            <a:extLst>
              <a:ext uri="{FF2B5EF4-FFF2-40B4-BE49-F238E27FC236}">
                <a16:creationId xmlns:a16="http://schemas.microsoft.com/office/drawing/2014/main" id="{16A04F00-3254-30D1-5AF0-E814383926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02EA675-A1F8-87F0-5909-C64EF3D0E7A3}"/>
              </a:ext>
            </a:extLst>
          </p:cNvPr>
          <p:cNvSpPr txBox="1"/>
          <p:nvPr/>
        </p:nvSpPr>
        <p:spPr>
          <a:xfrm>
            <a:off x="548640" y="1635665"/>
            <a:ext cx="2722034" cy="1200329"/>
          </a:xfrm>
          <a:prstGeom prst="rect">
            <a:avLst/>
          </a:prstGeom>
          <a:noFill/>
        </p:spPr>
        <p:txBody>
          <a:bodyPr wrap="square">
            <a:spAutoFit/>
          </a:bodyPr>
          <a:lstStyle/>
          <a:p>
            <a:r>
              <a:rPr lang="en-US" sz="1600" b="1" dirty="0"/>
              <a:t>Environment</a:t>
            </a:r>
          </a:p>
          <a:p>
            <a:r>
              <a:rPr lang="en-US" sz="1400" b="1" dirty="0"/>
              <a:t>Varies at each Hour</a:t>
            </a:r>
          </a:p>
          <a:p>
            <a:r>
              <a:rPr lang="en-US" sz="1400" dirty="0"/>
              <a:t>Solar Energy (total 5.8 kWh)</a:t>
            </a:r>
          </a:p>
          <a:p>
            <a:r>
              <a:rPr lang="en-US" sz="1400" dirty="0"/>
              <a:t>Electricity Cost (c/kWh)</a:t>
            </a:r>
          </a:p>
          <a:p>
            <a:r>
              <a:rPr lang="en-US" sz="1400" dirty="0"/>
              <a:t>Load Profile (total 13 kWh)</a:t>
            </a:r>
          </a:p>
        </p:txBody>
      </p:sp>
      <p:sp>
        <p:nvSpPr>
          <p:cNvPr id="12" name="TextBox 11">
            <a:extLst>
              <a:ext uri="{FF2B5EF4-FFF2-40B4-BE49-F238E27FC236}">
                <a16:creationId xmlns:a16="http://schemas.microsoft.com/office/drawing/2014/main" id="{C2622396-A28B-1A37-B19B-0CB5111FBC8F}"/>
              </a:ext>
            </a:extLst>
          </p:cNvPr>
          <p:cNvSpPr txBox="1"/>
          <p:nvPr/>
        </p:nvSpPr>
        <p:spPr>
          <a:xfrm>
            <a:off x="3245979" y="1635665"/>
            <a:ext cx="2722034" cy="769441"/>
          </a:xfrm>
          <a:prstGeom prst="rect">
            <a:avLst/>
          </a:prstGeom>
          <a:noFill/>
        </p:spPr>
        <p:txBody>
          <a:bodyPr wrap="square">
            <a:spAutoFit/>
          </a:bodyPr>
          <a:lstStyle/>
          <a:p>
            <a:r>
              <a:rPr lang="en-US" sz="1600" b="1" dirty="0"/>
              <a:t>State</a:t>
            </a:r>
          </a:p>
          <a:p>
            <a:r>
              <a:rPr lang="en-US" sz="1400" dirty="0"/>
              <a:t>Hour (0 – 23)</a:t>
            </a:r>
          </a:p>
          <a:p>
            <a:r>
              <a:rPr lang="en-US" sz="1400" dirty="0"/>
              <a:t>Battery Levels (initial =  3 kWh)</a:t>
            </a:r>
          </a:p>
        </p:txBody>
      </p:sp>
      <p:sp>
        <p:nvSpPr>
          <p:cNvPr id="13" name="TextBox 12">
            <a:extLst>
              <a:ext uri="{FF2B5EF4-FFF2-40B4-BE49-F238E27FC236}">
                <a16:creationId xmlns:a16="http://schemas.microsoft.com/office/drawing/2014/main" id="{FB6A8B4A-1E4C-CAFD-6EF5-DCF16ABB1840}"/>
              </a:ext>
            </a:extLst>
          </p:cNvPr>
          <p:cNvSpPr txBox="1"/>
          <p:nvPr/>
        </p:nvSpPr>
        <p:spPr>
          <a:xfrm>
            <a:off x="5943318" y="1635665"/>
            <a:ext cx="2339037" cy="1200329"/>
          </a:xfrm>
          <a:prstGeom prst="rect">
            <a:avLst/>
          </a:prstGeom>
          <a:noFill/>
        </p:spPr>
        <p:txBody>
          <a:bodyPr wrap="square">
            <a:spAutoFit/>
          </a:bodyPr>
          <a:lstStyle/>
          <a:p>
            <a:r>
              <a:rPr lang="en-US" sz="1600" b="1" dirty="0"/>
              <a:t>Actions</a:t>
            </a:r>
          </a:p>
          <a:p>
            <a:r>
              <a:rPr lang="en-US" sz="1400" dirty="0"/>
              <a:t>If </a:t>
            </a:r>
            <a:r>
              <a:rPr lang="en-US" sz="1400" b="1" dirty="0"/>
              <a:t>Charge:</a:t>
            </a:r>
          </a:p>
          <a:p>
            <a:r>
              <a:rPr lang="en-US" sz="1400" b="1" dirty="0"/>
              <a:t>    </a:t>
            </a:r>
            <a:r>
              <a:rPr lang="en-US" sz="1400" dirty="0"/>
              <a:t>Battery Level Increases</a:t>
            </a:r>
            <a:endParaRPr lang="en-US" sz="1400" b="1" dirty="0"/>
          </a:p>
          <a:p>
            <a:r>
              <a:rPr lang="en-US" sz="1400" dirty="0"/>
              <a:t>If </a:t>
            </a:r>
            <a:r>
              <a:rPr lang="en-US" sz="1400" b="1" dirty="0"/>
              <a:t>Discharge:</a:t>
            </a:r>
          </a:p>
          <a:p>
            <a:r>
              <a:rPr lang="en-US" sz="1400" b="1" dirty="0"/>
              <a:t>    </a:t>
            </a:r>
            <a:r>
              <a:rPr lang="en-US" sz="1400" dirty="0"/>
              <a:t>Battery Level Decreases</a:t>
            </a:r>
          </a:p>
        </p:txBody>
      </p:sp>
      <p:sp>
        <p:nvSpPr>
          <p:cNvPr id="14" name="TextBox 13">
            <a:extLst>
              <a:ext uri="{FF2B5EF4-FFF2-40B4-BE49-F238E27FC236}">
                <a16:creationId xmlns:a16="http://schemas.microsoft.com/office/drawing/2014/main" id="{3151B77F-FBB7-A073-8180-DBBCD3B6CF50}"/>
              </a:ext>
            </a:extLst>
          </p:cNvPr>
          <p:cNvSpPr txBox="1"/>
          <p:nvPr/>
        </p:nvSpPr>
        <p:spPr>
          <a:xfrm>
            <a:off x="8257659" y="1635665"/>
            <a:ext cx="3290873" cy="1415772"/>
          </a:xfrm>
          <a:prstGeom prst="rect">
            <a:avLst/>
          </a:prstGeom>
          <a:noFill/>
        </p:spPr>
        <p:txBody>
          <a:bodyPr wrap="square">
            <a:spAutoFit/>
          </a:bodyPr>
          <a:lstStyle/>
          <a:p>
            <a:r>
              <a:rPr lang="en-US" sz="1600" b="1" dirty="0"/>
              <a:t>Rewards</a:t>
            </a:r>
          </a:p>
          <a:p>
            <a:r>
              <a:rPr lang="en-US" sz="1400" b="1" dirty="0">
                <a:solidFill>
                  <a:srgbClr val="FF0000"/>
                </a:solidFill>
              </a:rPr>
              <a:t>- Electricity Cost</a:t>
            </a:r>
          </a:p>
          <a:p>
            <a:r>
              <a:rPr lang="en-US" sz="1400" dirty="0"/>
              <a:t>If </a:t>
            </a:r>
            <a:r>
              <a:rPr lang="en-US" sz="1400" b="1" dirty="0"/>
              <a:t>Charge:</a:t>
            </a:r>
          </a:p>
          <a:p>
            <a:r>
              <a:rPr lang="en-US" sz="1400" b="1" dirty="0"/>
              <a:t>    </a:t>
            </a:r>
            <a:r>
              <a:rPr lang="en-US" sz="1400" dirty="0"/>
              <a:t>Electricity Cost × Load Profile</a:t>
            </a:r>
            <a:endParaRPr lang="en-US" sz="1400" b="1" dirty="0"/>
          </a:p>
          <a:p>
            <a:r>
              <a:rPr lang="en-US" sz="1400" dirty="0"/>
              <a:t>If </a:t>
            </a:r>
            <a:r>
              <a:rPr lang="en-US" sz="1400" b="1" dirty="0"/>
              <a:t>Discharge:</a:t>
            </a:r>
          </a:p>
          <a:p>
            <a:r>
              <a:rPr lang="en-US" sz="1400" dirty="0"/>
              <a:t>    Electricity Cost × Excess Load Profile</a:t>
            </a:r>
            <a:endParaRPr lang="en-US" sz="1400" b="1" dirty="0"/>
          </a:p>
        </p:txBody>
      </p:sp>
      <p:sp>
        <p:nvSpPr>
          <p:cNvPr id="17" name="Rectangle 1">
            <a:extLst>
              <a:ext uri="{FF2B5EF4-FFF2-40B4-BE49-F238E27FC236}">
                <a16:creationId xmlns:a16="http://schemas.microsoft.com/office/drawing/2014/main" id="{3ACC072D-6BE4-4EE5-6BC8-D7B99C55B98B}"/>
              </a:ext>
            </a:extLst>
          </p:cNvPr>
          <p:cNvSpPr txBox="1">
            <a:spLocks noChangeArrowheads="1"/>
          </p:cNvSpPr>
          <p:nvPr/>
        </p:nvSpPr>
        <p:spPr bwMode="auto">
          <a:xfrm>
            <a:off x="643467" y="3627272"/>
            <a:ext cx="8397515" cy="39755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lnSpc>
                <a:spcPct val="100000"/>
              </a:lnSpc>
              <a:spcAft>
                <a:spcPct val="0"/>
              </a:spcAft>
              <a:buNone/>
            </a:pPr>
            <a:r>
              <a:rPr lang="en-US" sz="1600" b="1" dirty="0">
                <a:latin typeface="+mj-lt"/>
              </a:rPr>
              <a:t>First Episode Results: </a:t>
            </a:r>
            <a:r>
              <a:rPr lang="en-US" sz="1400" dirty="0">
                <a:solidFill>
                  <a:srgbClr val="1F2328"/>
                </a:solidFill>
                <a:latin typeface="+mj-lt"/>
              </a:rPr>
              <a:t>Battery Remaining 1.76 kWh, Total Electricity Cost 59.31 Cents</a:t>
            </a:r>
            <a:endParaRPr lang="en-US" sz="1400" i="0" dirty="0">
              <a:solidFill>
                <a:srgbClr val="1F2328"/>
              </a:solidFill>
              <a:effectLst/>
              <a:latin typeface="+mj-lt"/>
            </a:endParaRPr>
          </a:p>
        </p:txBody>
      </p:sp>
      <p:pic>
        <p:nvPicPr>
          <p:cNvPr id="18" name="Content Placeholder 5">
            <a:extLst>
              <a:ext uri="{FF2B5EF4-FFF2-40B4-BE49-F238E27FC236}">
                <a16:creationId xmlns:a16="http://schemas.microsoft.com/office/drawing/2014/main" id="{8400C627-EA59-AD28-51F2-DABB144AE4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7704" y="4332609"/>
            <a:ext cx="10900828" cy="2018831"/>
          </a:xfrm>
          <a:prstGeom prst="rect">
            <a:avLst/>
          </a:prstGeom>
        </p:spPr>
      </p:pic>
    </p:spTree>
    <p:extLst>
      <p:ext uri="{BB962C8B-B14F-4D97-AF65-F5344CB8AC3E}">
        <p14:creationId xmlns:p14="http://schemas.microsoft.com/office/powerpoint/2010/main" val="3789484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D7DB16C-EFB4-A991-F0AB-9427F55CFE0A}"/>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81F6216-6005-C8E5-F0FB-A28EDF7EF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8E37A5-993C-07A6-272F-28709EA4A6DB}"/>
              </a:ext>
            </a:extLst>
          </p:cNvPr>
          <p:cNvSpPr>
            <a:spLocks noGrp="1"/>
          </p:cNvSpPr>
          <p:nvPr>
            <p:ph type="title"/>
          </p:nvPr>
        </p:nvSpPr>
        <p:spPr>
          <a:xfrm>
            <a:off x="548640" y="950977"/>
            <a:ext cx="5555815" cy="1692824"/>
          </a:xfrm>
        </p:spPr>
        <p:txBody>
          <a:bodyPr>
            <a:normAutofit/>
          </a:bodyPr>
          <a:lstStyle/>
          <a:p>
            <a:r>
              <a:rPr lang="en-US" dirty="0"/>
              <a:t>Final Results</a:t>
            </a:r>
            <a:endParaRPr lang="en-AE" dirty="0"/>
          </a:p>
        </p:txBody>
      </p:sp>
      <p:cxnSp>
        <p:nvCxnSpPr>
          <p:cNvPr id="15" name="Straight Connector 14">
            <a:extLst>
              <a:ext uri="{FF2B5EF4-FFF2-40B4-BE49-F238E27FC236}">
                <a16:creationId xmlns:a16="http://schemas.microsoft.com/office/drawing/2014/main" id="{AEB817F0-B46C-61E0-88D2-192593D8AC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D30C3050-E260-33E7-651C-10629D5D555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7703" y="4332609"/>
            <a:ext cx="10900830" cy="2018831"/>
          </a:xfrm>
          <a:prstGeom prst="rect">
            <a:avLst/>
          </a:prstGeom>
        </p:spPr>
      </p:pic>
      <p:cxnSp>
        <p:nvCxnSpPr>
          <p:cNvPr id="17" name="Straight Connector 16">
            <a:extLst>
              <a:ext uri="{FF2B5EF4-FFF2-40B4-BE49-F238E27FC236}">
                <a16:creationId xmlns:a16="http://schemas.microsoft.com/office/drawing/2014/main" id="{BA2E7A4B-ED51-5B15-E714-E9D677C823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1">
            <a:extLst>
              <a:ext uri="{FF2B5EF4-FFF2-40B4-BE49-F238E27FC236}">
                <a16:creationId xmlns:a16="http://schemas.microsoft.com/office/drawing/2014/main" id="{003F5FB4-7AD4-ADE0-5A4D-C25BC63F798E}"/>
              </a:ext>
            </a:extLst>
          </p:cNvPr>
          <p:cNvSpPr txBox="1">
            <a:spLocks noChangeArrowheads="1"/>
          </p:cNvSpPr>
          <p:nvPr/>
        </p:nvSpPr>
        <p:spPr bwMode="auto">
          <a:xfrm>
            <a:off x="912596" y="1635665"/>
            <a:ext cx="2959269" cy="205472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spcAft>
                <a:spcPct val="0"/>
              </a:spcAft>
              <a:buNone/>
            </a:pPr>
            <a:r>
              <a:rPr lang="en-US" sz="1600" b="1" dirty="0">
                <a:solidFill>
                  <a:srgbClr val="1F2328"/>
                </a:solidFill>
                <a:latin typeface="+mj-lt"/>
              </a:rPr>
              <a:t>Overall</a:t>
            </a:r>
          </a:p>
          <a:p>
            <a:pPr marL="0" indent="0" fontAlgn="base">
              <a:spcAft>
                <a:spcPct val="0"/>
              </a:spcAft>
              <a:buNone/>
            </a:pPr>
            <a:r>
              <a:rPr lang="en-US" sz="1400" dirty="0">
                <a:solidFill>
                  <a:srgbClr val="1F2328"/>
                </a:solidFill>
                <a:latin typeface="+mj-lt"/>
              </a:rPr>
              <a:t>The learning converges after 4,709 Episodes. In the first 100 episodes, the agent randomly chooses actions. However, by the end, it confidently makes decisions.</a:t>
            </a:r>
          </a:p>
          <a:p>
            <a:pPr marL="0" indent="0" fontAlgn="base">
              <a:spcAft>
                <a:spcPct val="0"/>
              </a:spcAft>
              <a:buNone/>
            </a:pPr>
            <a:endParaRPr lang="en-US" sz="1200" dirty="0">
              <a:solidFill>
                <a:srgbClr val="1F2328"/>
              </a:solidFill>
              <a:latin typeface="+mj-lt"/>
            </a:endParaRPr>
          </a:p>
        </p:txBody>
      </p:sp>
      <p:sp>
        <p:nvSpPr>
          <p:cNvPr id="5" name="Rectangle 1">
            <a:extLst>
              <a:ext uri="{FF2B5EF4-FFF2-40B4-BE49-F238E27FC236}">
                <a16:creationId xmlns:a16="http://schemas.microsoft.com/office/drawing/2014/main" id="{BA427066-C766-229C-352F-944FB254A463}"/>
              </a:ext>
            </a:extLst>
          </p:cNvPr>
          <p:cNvSpPr txBox="1">
            <a:spLocks noChangeArrowheads="1"/>
          </p:cNvSpPr>
          <p:nvPr/>
        </p:nvSpPr>
        <p:spPr bwMode="auto">
          <a:xfrm>
            <a:off x="4746135" y="1635665"/>
            <a:ext cx="2959269" cy="24046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spcAft>
                <a:spcPct val="0"/>
              </a:spcAft>
              <a:buNone/>
            </a:pPr>
            <a:r>
              <a:rPr lang="en-US" sz="1600" b="1" dirty="0">
                <a:solidFill>
                  <a:srgbClr val="1F2328"/>
                </a:solidFill>
                <a:latin typeface="+mj-lt"/>
              </a:rPr>
              <a:t>Strategy</a:t>
            </a:r>
          </a:p>
          <a:p>
            <a:pPr marL="0" indent="0" fontAlgn="base">
              <a:spcAft>
                <a:spcPct val="0"/>
              </a:spcAft>
              <a:buNone/>
            </a:pPr>
            <a:r>
              <a:rPr lang="en-US" sz="1400" dirty="0">
                <a:solidFill>
                  <a:srgbClr val="1F2328"/>
                </a:solidFill>
                <a:latin typeface="+mj-lt"/>
              </a:rPr>
              <a:t>The agent discharges batteries in the morning, charges them at midday when the electricity cost per hour declines and solar energy reaches its peak, and uses the stored energy for the rest of the day.</a:t>
            </a:r>
          </a:p>
        </p:txBody>
      </p:sp>
      <p:sp>
        <p:nvSpPr>
          <p:cNvPr id="9" name="Rectangle 1">
            <a:extLst>
              <a:ext uri="{FF2B5EF4-FFF2-40B4-BE49-F238E27FC236}">
                <a16:creationId xmlns:a16="http://schemas.microsoft.com/office/drawing/2014/main" id="{879EA94E-651C-3459-3635-E0902332F684}"/>
              </a:ext>
            </a:extLst>
          </p:cNvPr>
          <p:cNvSpPr txBox="1">
            <a:spLocks noChangeArrowheads="1"/>
          </p:cNvSpPr>
          <p:nvPr/>
        </p:nvSpPr>
        <p:spPr bwMode="auto">
          <a:xfrm>
            <a:off x="8579675" y="1635665"/>
            <a:ext cx="2959269" cy="24046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spcAft>
                <a:spcPct val="0"/>
              </a:spcAft>
              <a:buNone/>
            </a:pPr>
            <a:r>
              <a:rPr lang="en-US" sz="1600" b="1" dirty="0">
                <a:solidFill>
                  <a:srgbClr val="1F2328"/>
                </a:solidFill>
                <a:latin typeface="+mj-lt"/>
              </a:rPr>
              <a:t>Results</a:t>
            </a:r>
          </a:p>
          <a:p>
            <a:pPr marL="0" indent="0" algn="l">
              <a:buNone/>
            </a:pPr>
            <a:r>
              <a:rPr lang="en-US" sz="1400" b="0" i="0" dirty="0">
                <a:effectLst/>
                <a:latin typeface="+mj-lt"/>
              </a:rPr>
              <a:t>The electricity cost in the first 100 episodes is 61.14 cents, while in the last 100 episodes it is 38.25 cents, reflecting a reduction of 37%.</a:t>
            </a:r>
          </a:p>
        </p:txBody>
      </p:sp>
    </p:spTree>
    <p:extLst>
      <p:ext uri="{BB962C8B-B14F-4D97-AF65-F5344CB8AC3E}">
        <p14:creationId xmlns:p14="http://schemas.microsoft.com/office/powerpoint/2010/main" val="3123152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5C00BF5-FA71-F3BF-E7D6-6375DAA80503}"/>
            </a:ext>
          </a:extLst>
        </p:cNvPr>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09473A7B-6632-41A1-D839-FFF461BA1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E01DE1-B913-A1BA-B1C4-223AA0D69CAF}"/>
              </a:ext>
            </a:extLst>
          </p:cNvPr>
          <p:cNvSpPr>
            <a:spLocks noGrp="1"/>
          </p:cNvSpPr>
          <p:nvPr>
            <p:ph type="title"/>
          </p:nvPr>
        </p:nvSpPr>
        <p:spPr>
          <a:xfrm>
            <a:off x="548640" y="950976"/>
            <a:ext cx="3536516" cy="2245737"/>
          </a:xfrm>
        </p:spPr>
        <p:txBody>
          <a:bodyPr>
            <a:normAutofit/>
          </a:bodyPr>
          <a:lstStyle/>
          <a:p>
            <a:r>
              <a:rPr lang="en-US" dirty="0"/>
              <a:t>Key Takeaways</a:t>
            </a:r>
            <a:endParaRPr lang="en-AE" dirty="0"/>
          </a:p>
        </p:txBody>
      </p:sp>
      <p:cxnSp>
        <p:nvCxnSpPr>
          <p:cNvPr id="47" name="Straight Connector 46">
            <a:extLst>
              <a:ext uri="{FF2B5EF4-FFF2-40B4-BE49-F238E27FC236}">
                <a16:creationId xmlns:a16="http://schemas.microsoft.com/office/drawing/2014/main" id="{EFB45CE9-5C89-6CBD-595B-77470624D2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D97118A-43ED-ED14-781D-CCDB3F073066}"/>
              </a:ext>
            </a:extLst>
          </p:cNvPr>
          <p:cNvSpPr>
            <a:spLocks noGrp="1"/>
          </p:cNvSpPr>
          <p:nvPr>
            <p:ph idx="1"/>
          </p:nvPr>
        </p:nvSpPr>
        <p:spPr>
          <a:xfrm>
            <a:off x="563592" y="1742693"/>
            <a:ext cx="3521564" cy="2636949"/>
          </a:xfrm>
        </p:spPr>
        <p:txBody>
          <a:bodyPr>
            <a:noAutofit/>
          </a:bodyPr>
          <a:lstStyle/>
          <a:p>
            <a:pPr>
              <a:lnSpc>
                <a:spcPct val="110000"/>
              </a:lnSpc>
            </a:pPr>
            <a:r>
              <a:rPr lang="en-US" sz="1400" dirty="0">
                <a:latin typeface="+mj-lt"/>
              </a:rPr>
              <a:t>Solar energy production varies hourly due to weather factors such as humidity, cloud cover, and solar radiation. </a:t>
            </a:r>
          </a:p>
          <a:p>
            <a:pPr>
              <a:lnSpc>
                <a:spcPct val="110000"/>
              </a:lnSpc>
            </a:pPr>
            <a:r>
              <a:rPr lang="en-US" sz="1400" dirty="0">
                <a:latin typeface="+mj-lt"/>
              </a:rPr>
              <a:t>Electricity costs fluctuate based on excess production, exhibiting a 24-hour seasonality. </a:t>
            </a:r>
          </a:p>
          <a:p>
            <a:pPr>
              <a:lnSpc>
                <a:spcPct val="110000"/>
              </a:lnSpc>
            </a:pPr>
            <a:r>
              <a:rPr lang="en-US" sz="1400" dirty="0">
                <a:latin typeface="+mj-lt"/>
              </a:rPr>
              <a:t>Using Q-learning, a model was developed that reduces electricity costs by approximately 37%. </a:t>
            </a:r>
          </a:p>
          <a:p>
            <a:pPr>
              <a:lnSpc>
                <a:spcPct val="110000"/>
              </a:lnSpc>
            </a:pPr>
            <a:r>
              <a:rPr lang="en-US" sz="1400" dirty="0">
                <a:latin typeface="+mj-lt"/>
              </a:rPr>
              <a:t>These findings showcase how predictive models and reinforcement learning can reduce household electricity costs while leveraging solar energy efficiently.</a:t>
            </a:r>
          </a:p>
        </p:txBody>
      </p:sp>
      <p:pic>
        <p:nvPicPr>
          <p:cNvPr id="4" name="Picture 2">
            <a:extLst>
              <a:ext uri="{FF2B5EF4-FFF2-40B4-BE49-F238E27FC236}">
                <a16:creationId xmlns:a16="http://schemas.microsoft.com/office/drawing/2014/main" id="{764D830F-3BB4-A973-F6B2-D38CC87A95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1971" r="11971"/>
          <a:stretch/>
        </p:blipFill>
        <p:spPr bwMode="auto">
          <a:xfrm>
            <a:off x="4645224" y="950976"/>
            <a:ext cx="6903309" cy="5105399"/>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Straight Connector 47">
            <a:extLst>
              <a:ext uri="{FF2B5EF4-FFF2-40B4-BE49-F238E27FC236}">
                <a16:creationId xmlns:a16="http://schemas.microsoft.com/office/drawing/2014/main" id="{30E8CE93-5BB7-A8D7-A459-5F7F6245C4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7161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9DE385A-7A25-E30A-CCAE-8074DBBA9146}"/>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34AA4F37-8CF2-C9BF-8A31-28CA9001F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Solar panels and a row of white boxes&#10;&#10;Description automatically generated">
            <a:extLst>
              <a:ext uri="{FF2B5EF4-FFF2-40B4-BE49-F238E27FC236}">
                <a16:creationId xmlns:a16="http://schemas.microsoft.com/office/drawing/2014/main" id="{53546D10-E381-8D80-7652-B27822116C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20"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8B72C942-B2D3-B9EF-9755-7D5429820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961205" y="-372795"/>
            <a:ext cx="6857999" cy="7603591"/>
          </a:xfrm>
          <a:prstGeom prst="rect">
            <a:avLst/>
          </a:prstGeom>
          <a:gradFill flip="none" rotWithShape="1">
            <a:gsLst>
              <a:gs pos="3000">
                <a:srgbClr val="000000">
                  <a:alpha val="0"/>
                </a:srgbClr>
              </a:gs>
              <a:gs pos="73000">
                <a:srgbClr val="000000">
                  <a:alpha val="48000"/>
                </a:srgbClr>
              </a:gs>
              <a:gs pos="100000">
                <a:srgbClr val="000000">
                  <a:alpha val="58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D2A2DC-94E6-3079-2EB4-4C034D0BD25C}"/>
              </a:ext>
            </a:extLst>
          </p:cNvPr>
          <p:cNvSpPr>
            <a:spLocks noGrp="1"/>
          </p:cNvSpPr>
          <p:nvPr>
            <p:ph type="ctrTitle"/>
          </p:nvPr>
        </p:nvSpPr>
        <p:spPr>
          <a:xfrm>
            <a:off x="1231562" y="1623823"/>
            <a:ext cx="9728877" cy="574547"/>
          </a:xfrm>
        </p:spPr>
        <p:txBody>
          <a:bodyPr>
            <a:noAutofit/>
          </a:bodyPr>
          <a:lstStyle/>
          <a:p>
            <a:pPr algn="ctr"/>
            <a:r>
              <a:rPr lang="en-US" sz="5400" b="1" i="0" dirty="0">
                <a:ln>
                  <a:solidFill>
                    <a:sysClr val="windowText" lastClr="000000"/>
                  </a:solidFill>
                </a:ln>
                <a:solidFill>
                  <a:srgbClr val="FFFFFF"/>
                </a:solidFill>
                <a:effectLst/>
                <a:latin typeface="Lato" panose="020F0502020204030203" pitchFamily="34" charset="0"/>
              </a:rPr>
              <a:t>Thank you for your listening</a:t>
            </a:r>
            <a:br>
              <a:rPr lang="en-US" sz="5400" b="1" i="0" dirty="0">
                <a:ln>
                  <a:solidFill>
                    <a:sysClr val="windowText" lastClr="000000"/>
                  </a:solidFill>
                </a:ln>
                <a:solidFill>
                  <a:srgbClr val="FFFFFF"/>
                </a:solidFill>
                <a:effectLst/>
                <a:latin typeface="Lato" panose="020F0502020204030203" pitchFamily="34" charset="0"/>
              </a:rPr>
            </a:br>
            <a:endParaRPr lang="en-AE" sz="5400" b="1" dirty="0">
              <a:ln>
                <a:solidFill>
                  <a:sysClr val="windowText" lastClr="000000"/>
                </a:solidFill>
              </a:ln>
              <a:solidFill>
                <a:srgbClr val="FFFFFF"/>
              </a:solidFill>
              <a:latin typeface="Lato" panose="020F0502020204030203" pitchFamily="34" charset="0"/>
            </a:endParaRPr>
          </a:p>
        </p:txBody>
      </p:sp>
      <p:sp>
        <p:nvSpPr>
          <p:cNvPr id="3" name="Subtitle 2">
            <a:extLst>
              <a:ext uri="{FF2B5EF4-FFF2-40B4-BE49-F238E27FC236}">
                <a16:creationId xmlns:a16="http://schemas.microsoft.com/office/drawing/2014/main" id="{532DF6F2-695F-8785-FE21-BD22C9129F64}"/>
              </a:ext>
            </a:extLst>
          </p:cNvPr>
          <p:cNvSpPr>
            <a:spLocks noGrp="1"/>
          </p:cNvSpPr>
          <p:nvPr>
            <p:ph type="subTitle" idx="1"/>
          </p:nvPr>
        </p:nvSpPr>
        <p:spPr>
          <a:xfrm>
            <a:off x="6743699" y="4846083"/>
            <a:ext cx="4872618" cy="1211818"/>
          </a:xfrm>
        </p:spPr>
        <p:txBody>
          <a:bodyPr anchor="b">
            <a:normAutofit/>
          </a:bodyPr>
          <a:lstStyle/>
          <a:p>
            <a:pPr algn="r"/>
            <a:r>
              <a:rPr lang="en-US" dirty="0">
                <a:solidFill>
                  <a:srgbClr val="FFFFFF"/>
                </a:solidFill>
                <a:latin typeface="Lato" panose="020F0502020204030203" pitchFamily="34" charset="0"/>
              </a:rPr>
              <a:t>Authawich N.</a:t>
            </a:r>
            <a:endParaRPr lang="en-AE" dirty="0">
              <a:solidFill>
                <a:srgbClr val="FFFFFF"/>
              </a:solidFill>
              <a:latin typeface="Lato" panose="020F0502020204030203" pitchFamily="34" charset="0"/>
            </a:endParaRPr>
          </a:p>
        </p:txBody>
      </p:sp>
      <p:cxnSp>
        <p:nvCxnSpPr>
          <p:cNvPr id="1035" name="Straight Connector 1034">
            <a:extLst>
              <a:ext uri="{FF2B5EF4-FFF2-40B4-BE49-F238E27FC236}">
                <a16:creationId xmlns:a16="http://schemas.microsoft.com/office/drawing/2014/main" id="{F87BFC53-81F2-2305-4A61-D2D32AF561A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34E3587A-3366-D42F-C0F4-6551E8972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rgbClr val="FFFFFF"/>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5FF8BBE-735C-E266-E2E1-8960C887AF26}"/>
              </a:ext>
            </a:extLst>
          </p:cNvPr>
          <p:cNvSpPr txBox="1"/>
          <p:nvPr/>
        </p:nvSpPr>
        <p:spPr>
          <a:xfrm>
            <a:off x="6286507" y="6454470"/>
            <a:ext cx="5329810" cy="214040"/>
          </a:xfrm>
          <a:prstGeom prst="rect">
            <a:avLst/>
          </a:prstGeom>
          <a:noFill/>
        </p:spPr>
        <p:txBody>
          <a:bodyPr wrap="square">
            <a:spAutoFit/>
          </a:bodyPr>
          <a:lstStyle/>
          <a:p>
            <a:r>
              <a:rPr lang="en-AE" sz="800" dirty="0">
                <a:solidFill>
                  <a:schemeClr val="bg1"/>
                </a:solidFill>
              </a:rPr>
              <a:t>Image Source: https://auroraer.com/insight/exploring-the-new-wave-of-subsidy-support-in-romania-and-hungary/</a:t>
            </a:r>
          </a:p>
        </p:txBody>
      </p:sp>
    </p:spTree>
    <p:extLst>
      <p:ext uri="{BB962C8B-B14F-4D97-AF65-F5344CB8AC3E}">
        <p14:creationId xmlns:p14="http://schemas.microsoft.com/office/powerpoint/2010/main" val="1901417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D4CB34F-8558-4D70-B3B1-7F18AB386F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035AE2-5559-E05D-7C41-0E5E93A90E18}"/>
              </a:ext>
            </a:extLst>
          </p:cNvPr>
          <p:cNvSpPr>
            <a:spLocks noGrp="1"/>
          </p:cNvSpPr>
          <p:nvPr>
            <p:ph type="title"/>
          </p:nvPr>
        </p:nvSpPr>
        <p:spPr>
          <a:xfrm>
            <a:off x="548640" y="950977"/>
            <a:ext cx="5555815" cy="1692824"/>
          </a:xfrm>
        </p:spPr>
        <p:txBody>
          <a:bodyPr>
            <a:normAutofit/>
          </a:bodyPr>
          <a:lstStyle/>
          <a:p>
            <a:r>
              <a:rPr lang="en-US" sz="4400" dirty="0"/>
              <a:t>First Episode </a:t>
            </a:r>
            <a:br>
              <a:rPr lang="en-US" sz="4400" dirty="0"/>
            </a:br>
            <a:r>
              <a:rPr lang="en-US" sz="4400" dirty="0"/>
              <a:t>Peak Hour Users</a:t>
            </a:r>
            <a:endParaRPr lang="en-AE" sz="4400" dirty="0"/>
          </a:p>
        </p:txBody>
      </p:sp>
      <p:cxnSp>
        <p:nvCxnSpPr>
          <p:cNvPr id="15" name="Straight Connector 14">
            <a:extLst>
              <a:ext uri="{FF2B5EF4-FFF2-40B4-BE49-F238E27FC236}">
                <a16:creationId xmlns:a16="http://schemas.microsoft.com/office/drawing/2014/main" id="{110D73D2-BCDE-4BF7-A260-2FAD9184B3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1D8E04B6-BBC0-8B55-C0E9-88AA13A507E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8396" y="4147281"/>
            <a:ext cx="10900834" cy="2332882"/>
          </a:xfrm>
          <a:prstGeom prst="rect">
            <a:avLst/>
          </a:prstGeom>
        </p:spPr>
      </p:pic>
      <p:cxnSp>
        <p:nvCxnSpPr>
          <p:cNvPr id="17" name="Straight Connector 16">
            <a:extLst>
              <a:ext uri="{FF2B5EF4-FFF2-40B4-BE49-F238E27FC236}">
                <a16:creationId xmlns:a16="http://schemas.microsoft.com/office/drawing/2014/main" id="{BFF36C3C-3D8F-4943-BA3B-C032397575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A graph with blue and orange lines&#10;&#10;Description automatically generated">
            <a:extLst>
              <a:ext uri="{FF2B5EF4-FFF2-40B4-BE49-F238E27FC236}">
                <a16:creationId xmlns:a16="http://schemas.microsoft.com/office/drawing/2014/main" id="{7BD5013D-A5D4-FB67-5D7E-B02103D0F621}"/>
              </a:ext>
            </a:extLst>
          </p:cNvPr>
          <p:cNvPicPr>
            <a:picLocks noChangeAspect="1"/>
          </p:cNvPicPr>
          <p:nvPr/>
        </p:nvPicPr>
        <p:blipFill>
          <a:blip r:embed="rId3">
            <a:extLst>
              <a:ext uri="{28A0092B-C50C-407E-A947-70E740481C1C}">
                <a14:useLocalDpi xmlns:a14="http://schemas.microsoft.com/office/drawing/2010/main" val="0"/>
              </a:ext>
            </a:extLst>
          </a:blip>
          <a:srcRect l="33277" t="709" r="33398" b="-2651"/>
          <a:stretch/>
        </p:blipFill>
        <p:spPr>
          <a:xfrm>
            <a:off x="8256491" y="824568"/>
            <a:ext cx="3386869" cy="2149786"/>
          </a:xfrm>
          <a:prstGeom prst="rect">
            <a:avLst/>
          </a:prstGeom>
        </p:spPr>
      </p:pic>
      <p:sp>
        <p:nvSpPr>
          <p:cNvPr id="8" name="Rectangle 1">
            <a:extLst>
              <a:ext uri="{FF2B5EF4-FFF2-40B4-BE49-F238E27FC236}">
                <a16:creationId xmlns:a16="http://schemas.microsoft.com/office/drawing/2014/main" id="{9AFCFACF-7DE9-A77A-AB1A-C86AA7F90A3D}"/>
              </a:ext>
            </a:extLst>
          </p:cNvPr>
          <p:cNvSpPr txBox="1">
            <a:spLocks noChangeArrowheads="1"/>
          </p:cNvSpPr>
          <p:nvPr/>
        </p:nvSpPr>
        <p:spPr bwMode="auto">
          <a:xfrm>
            <a:off x="975139" y="2417682"/>
            <a:ext cx="6732711" cy="172419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spcAft>
                <a:spcPct val="0"/>
              </a:spcAft>
              <a:buNone/>
            </a:pPr>
            <a:r>
              <a:rPr lang="en-US" sz="1600" b="1" dirty="0">
                <a:latin typeface="+mj-lt"/>
              </a:rPr>
              <a:t>Results</a:t>
            </a:r>
          </a:p>
          <a:p>
            <a:pPr algn="l">
              <a:buFont typeface="Arial" panose="020B0604020202020204" pitchFamily="34" charset="0"/>
              <a:buChar char="•"/>
            </a:pPr>
            <a:r>
              <a:rPr lang="en-US" sz="1400" dirty="0">
                <a:solidFill>
                  <a:srgbClr val="1F2328"/>
                </a:solidFill>
                <a:latin typeface="+mj-lt"/>
              </a:rPr>
              <a:t>Agents choose charging at Hour 1, 2, 3, 4, 6, 7, 9, 10, 11, 12, 15, 16, 17, 21, 22</a:t>
            </a:r>
          </a:p>
          <a:p>
            <a:pPr algn="l">
              <a:buFont typeface="Arial" panose="020B0604020202020204" pitchFamily="34" charset="0"/>
              <a:buChar char="•"/>
            </a:pPr>
            <a:r>
              <a:rPr lang="en-US" sz="1400" dirty="0">
                <a:solidFill>
                  <a:srgbClr val="1F2328"/>
                </a:solidFill>
                <a:latin typeface="+mj-lt"/>
              </a:rPr>
              <a:t>Battery Remaining 1.76 kWh</a:t>
            </a:r>
          </a:p>
          <a:p>
            <a:pPr algn="l">
              <a:buFont typeface="Arial" panose="020B0604020202020204" pitchFamily="34" charset="0"/>
              <a:buChar char="•"/>
            </a:pPr>
            <a:r>
              <a:rPr lang="en-US" sz="1400" dirty="0">
                <a:solidFill>
                  <a:srgbClr val="1F2328"/>
                </a:solidFill>
                <a:latin typeface="+mj-lt"/>
              </a:rPr>
              <a:t>Total Electricity Cost 59.31 Cents</a:t>
            </a:r>
            <a:endParaRPr lang="en-US" sz="1400" i="0" dirty="0">
              <a:solidFill>
                <a:srgbClr val="1F2328"/>
              </a:solidFill>
              <a:effectLst/>
              <a:latin typeface="+mj-lt"/>
            </a:endParaRPr>
          </a:p>
        </p:txBody>
      </p:sp>
    </p:spTree>
    <p:extLst>
      <p:ext uri="{BB962C8B-B14F-4D97-AF65-F5344CB8AC3E}">
        <p14:creationId xmlns:p14="http://schemas.microsoft.com/office/powerpoint/2010/main" val="1909171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50CF064-AB0E-33ED-11E5-3C21D7C8D6B0}"/>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027A3B6-28C8-6B86-C1D0-3CCE795AE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8DC4A0-8FC3-3B12-D5E5-C36DC7BD5202}"/>
              </a:ext>
            </a:extLst>
          </p:cNvPr>
          <p:cNvSpPr>
            <a:spLocks noGrp="1"/>
          </p:cNvSpPr>
          <p:nvPr>
            <p:ph type="title"/>
          </p:nvPr>
        </p:nvSpPr>
        <p:spPr>
          <a:xfrm>
            <a:off x="548640" y="950977"/>
            <a:ext cx="5555815" cy="1692824"/>
          </a:xfrm>
        </p:spPr>
        <p:txBody>
          <a:bodyPr>
            <a:normAutofit/>
          </a:bodyPr>
          <a:lstStyle/>
          <a:p>
            <a:r>
              <a:rPr lang="en-US" sz="4400" dirty="0"/>
              <a:t>First 100 Episodes</a:t>
            </a:r>
            <a:br>
              <a:rPr lang="en-US" sz="4400" dirty="0"/>
            </a:br>
            <a:r>
              <a:rPr lang="en-US" sz="4400" dirty="0"/>
              <a:t>Peak Hour Users</a:t>
            </a:r>
            <a:endParaRPr lang="en-AE" sz="4400" dirty="0"/>
          </a:p>
        </p:txBody>
      </p:sp>
      <p:cxnSp>
        <p:nvCxnSpPr>
          <p:cNvPr id="15" name="Straight Connector 14">
            <a:extLst>
              <a:ext uri="{FF2B5EF4-FFF2-40B4-BE49-F238E27FC236}">
                <a16:creationId xmlns:a16="http://schemas.microsoft.com/office/drawing/2014/main" id="{836811D2-7452-1AC8-71E8-D9BF0995DE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8F92DE8E-3832-C826-8CC2-C74B921FCD3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8396" y="4147281"/>
            <a:ext cx="10900834" cy="2332882"/>
          </a:xfrm>
          <a:prstGeom prst="rect">
            <a:avLst/>
          </a:prstGeom>
        </p:spPr>
      </p:pic>
      <p:cxnSp>
        <p:nvCxnSpPr>
          <p:cNvPr id="17" name="Straight Connector 16">
            <a:extLst>
              <a:ext uri="{FF2B5EF4-FFF2-40B4-BE49-F238E27FC236}">
                <a16:creationId xmlns:a16="http://schemas.microsoft.com/office/drawing/2014/main" id="{89A667F3-9031-4673-8044-BD79B5118E1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A graph with blue and orange lines&#10;&#10;Description automatically generated">
            <a:extLst>
              <a:ext uri="{FF2B5EF4-FFF2-40B4-BE49-F238E27FC236}">
                <a16:creationId xmlns:a16="http://schemas.microsoft.com/office/drawing/2014/main" id="{F1F9F1A2-01BD-011A-B0E6-22B4443A96A3}"/>
              </a:ext>
            </a:extLst>
          </p:cNvPr>
          <p:cNvPicPr>
            <a:picLocks noChangeAspect="1"/>
          </p:cNvPicPr>
          <p:nvPr/>
        </p:nvPicPr>
        <p:blipFill>
          <a:blip r:embed="rId3">
            <a:extLst>
              <a:ext uri="{28A0092B-C50C-407E-A947-70E740481C1C}">
                <a14:useLocalDpi xmlns:a14="http://schemas.microsoft.com/office/drawing/2010/main" val="0"/>
              </a:ext>
            </a:extLst>
          </a:blip>
          <a:srcRect l="33277" t="709" r="33398" b="-2651"/>
          <a:stretch/>
        </p:blipFill>
        <p:spPr>
          <a:xfrm>
            <a:off x="8256491" y="824568"/>
            <a:ext cx="3386869" cy="2149786"/>
          </a:xfrm>
          <a:prstGeom prst="rect">
            <a:avLst/>
          </a:prstGeom>
        </p:spPr>
      </p:pic>
      <p:sp>
        <p:nvSpPr>
          <p:cNvPr id="8" name="Rectangle 1">
            <a:extLst>
              <a:ext uri="{FF2B5EF4-FFF2-40B4-BE49-F238E27FC236}">
                <a16:creationId xmlns:a16="http://schemas.microsoft.com/office/drawing/2014/main" id="{16D6EA06-F251-4618-0BE2-619EFAECDB3C}"/>
              </a:ext>
            </a:extLst>
          </p:cNvPr>
          <p:cNvSpPr txBox="1">
            <a:spLocks noChangeArrowheads="1"/>
          </p:cNvSpPr>
          <p:nvPr/>
        </p:nvSpPr>
        <p:spPr bwMode="auto">
          <a:xfrm>
            <a:off x="975139" y="2417682"/>
            <a:ext cx="6732711" cy="172419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spcAft>
                <a:spcPct val="0"/>
              </a:spcAft>
              <a:buNone/>
            </a:pPr>
            <a:r>
              <a:rPr lang="en-US" sz="1600" b="1" dirty="0">
                <a:latin typeface="+mj-lt"/>
              </a:rPr>
              <a:t>Average Results</a:t>
            </a:r>
          </a:p>
          <a:p>
            <a:pPr algn="l">
              <a:buFont typeface="Arial" panose="020B0604020202020204" pitchFamily="34" charset="0"/>
              <a:buChar char="•"/>
            </a:pPr>
            <a:r>
              <a:rPr lang="en-US" sz="1400" dirty="0">
                <a:solidFill>
                  <a:srgbClr val="1F2328"/>
                </a:solidFill>
                <a:latin typeface="+mj-lt"/>
              </a:rPr>
              <a:t>Agents randomly choose  actions</a:t>
            </a:r>
          </a:p>
          <a:p>
            <a:pPr algn="l">
              <a:buFont typeface="Arial" panose="020B0604020202020204" pitchFamily="34" charset="0"/>
              <a:buChar char="•"/>
            </a:pPr>
            <a:r>
              <a:rPr lang="en-US" sz="1400" dirty="0">
                <a:solidFill>
                  <a:srgbClr val="1F2328"/>
                </a:solidFill>
                <a:latin typeface="+mj-lt"/>
              </a:rPr>
              <a:t>Battery Remaining 0.41 kWh</a:t>
            </a:r>
          </a:p>
          <a:p>
            <a:pPr algn="l">
              <a:buFont typeface="Arial" panose="020B0604020202020204" pitchFamily="34" charset="0"/>
              <a:buChar char="•"/>
            </a:pPr>
            <a:r>
              <a:rPr lang="en-US" sz="1400" dirty="0">
                <a:solidFill>
                  <a:srgbClr val="1F2328"/>
                </a:solidFill>
                <a:latin typeface="+mj-lt"/>
              </a:rPr>
              <a:t>Total Electricity Cost 61.34 Cents</a:t>
            </a:r>
            <a:endParaRPr lang="en-US" sz="1400" i="0" dirty="0">
              <a:solidFill>
                <a:srgbClr val="1F2328"/>
              </a:solidFill>
              <a:effectLst/>
              <a:latin typeface="+mj-lt"/>
            </a:endParaRPr>
          </a:p>
        </p:txBody>
      </p:sp>
    </p:spTree>
    <p:extLst>
      <p:ext uri="{BB962C8B-B14F-4D97-AF65-F5344CB8AC3E}">
        <p14:creationId xmlns:p14="http://schemas.microsoft.com/office/powerpoint/2010/main" val="1860844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0FD1B21-D083-95C9-3F1C-EFC5C1A9F177}"/>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75BA48C-3B55-367E-7274-73E8406CAE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8A55F8-F5ED-7C47-0AAE-20FF6F9F1618}"/>
              </a:ext>
            </a:extLst>
          </p:cNvPr>
          <p:cNvSpPr>
            <a:spLocks noGrp="1"/>
          </p:cNvSpPr>
          <p:nvPr>
            <p:ph type="title"/>
          </p:nvPr>
        </p:nvSpPr>
        <p:spPr>
          <a:xfrm>
            <a:off x="548640" y="950977"/>
            <a:ext cx="5555815" cy="1692824"/>
          </a:xfrm>
        </p:spPr>
        <p:txBody>
          <a:bodyPr>
            <a:normAutofit/>
          </a:bodyPr>
          <a:lstStyle/>
          <a:p>
            <a:r>
              <a:rPr lang="en-US" sz="4400" dirty="0"/>
              <a:t>Last 100 Episodes</a:t>
            </a:r>
            <a:br>
              <a:rPr lang="en-US" sz="4400" dirty="0"/>
            </a:br>
            <a:r>
              <a:rPr lang="en-US" sz="4400" dirty="0"/>
              <a:t>Peak Hour Users</a:t>
            </a:r>
            <a:endParaRPr lang="en-AE" sz="4400" dirty="0"/>
          </a:p>
        </p:txBody>
      </p:sp>
      <p:cxnSp>
        <p:nvCxnSpPr>
          <p:cNvPr id="15" name="Straight Connector 14">
            <a:extLst>
              <a:ext uri="{FF2B5EF4-FFF2-40B4-BE49-F238E27FC236}">
                <a16:creationId xmlns:a16="http://schemas.microsoft.com/office/drawing/2014/main" id="{0DF69EC2-7A1F-E37E-8427-06B35BCA04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F0E567BD-3F0F-7A03-4B8D-090C9514118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8398" y="4147281"/>
            <a:ext cx="10900830" cy="2332882"/>
          </a:xfrm>
          <a:prstGeom prst="rect">
            <a:avLst/>
          </a:prstGeom>
        </p:spPr>
      </p:pic>
      <p:cxnSp>
        <p:nvCxnSpPr>
          <p:cNvPr id="17" name="Straight Connector 16">
            <a:extLst>
              <a:ext uri="{FF2B5EF4-FFF2-40B4-BE49-F238E27FC236}">
                <a16:creationId xmlns:a16="http://schemas.microsoft.com/office/drawing/2014/main" id="{1D2B11A6-4B1F-B976-07DB-53DB789F8F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A graph with blue and orange lines&#10;&#10;Description automatically generated">
            <a:extLst>
              <a:ext uri="{FF2B5EF4-FFF2-40B4-BE49-F238E27FC236}">
                <a16:creationId xmlns:a16="http://schemas.microsoft.com/office/drawing/2014/main" id="{597E69A9-91DD-FE1E-2830-9ACF43890BEB}"/>
              </a:ext>
            </a:extLst>
          </p:cNvPr>
          <p:cNvPicPr>
            <a:picLocks noChangeAspect="1"/>
          </p:cNvPicPr>
          <p:nvPr/>
        </p:nvPicPr>
        <p:blipFill>
          <a:blip r:embed="rId3">
            <a:extLst>
              <a:ext uri="{28A0092B-C50C-407E-A947-70E740481C1C}">
                <a14:useLocalDpi xmlns:a14="http://schemas.microsoft.com/office/drawing/2010/main" val="0"/>
              </a:ext>
            </a:extLst>
          </a:blip>
          <a:srcRect l="33277" t="709" r="33398" b="-2651"/>
          <a:stretch/>
        </p:blipFill>
        <p:spPr>
          <a:xfrm>
            <a:off x="8256491" y="824568"/>
            <a:ext cx="3386869" cy="2149786"/>
          </a:xfrm>
          <a:prstGeom prst="rect">
            <a:avLst/>
          </a:prstGeom>
        </p:spPr>
      </p:pic>
      <p:sp>
        <p:nvSpPr>
          <p:cNvPr id="8" name="Rectangle 1">
            <a:extLst>
              <a:ext uri="{FF2B5EF4-FFF2-40B4-BE49-F238E27FC236}">
                <a16:creationId xmlns:a16="http://schemas.microsoft.com/office/drawing/2014/main" id="{9F479AD4-EFD4-3465-12C0-DFCFA7F931EC}"/>
              </a:ext>
            </a:extLst>
          </p:cNvPr>
          <p:cNvSpPr txBox="1">
            <a:spLocks noChangeArrowheads="1"/>
          </p:cNvSpPr>
          <p:nvPr/>
        </p:nvSpPr>
        <p:spPr bwMode="auto">
          <a:xfrm>
            <a:off x="975139" y="2417682"/>
            <a:ext cx="6732711" cy="172419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spcAft>
                <a:spcPct val="0"/>
              </a:spcAft>
              <a:buNone/>
            </a:pPr>
            <a:r>
              <a:rPr lang="en-US" sz="1600" b="1" dirty="0">
                <a:latin typeface="+mj-lt"/>
              </a:rPr>
              <a:t>Average Results</a:t>
            </a:r>
          </a:p>
          <a:p>
            <a:pPr algn="l">
              <a:buFont typeface="Arial" panose="020B0604020202020204" pitchFamily="34" charset="0"/>
              <a:buChar char="•"/>
            </a:pPr>
            <a:r>
              <a:rPr lang="en-US" sz="1400" dirty="0">
                <a:solidFill>
                  <a:srgbClr val="1F2328"/>
                </a:solidFill>
                <a:latin typeface="+mj-lt"/>
              </a:rPr>
              <a:t>Agents randomly choose  actions</a:t>
            </a:r>
          </a:p>
          <a:p>
            <a:pPr algn="l">
              <a:buFont typeface="Arial" panose="020B0604020202020204" pitchFamily="34" charset="0"/>
              <a:buChar char="•"/>
            </a:pPr>
            <a:r>
              <a:rPr lang="en-US" sz="1400" dirty="0">
                <a:solidFill>
                  <a:srgbClr val="1F2328"/>
                </a:solidFill>
                <a:latin typeface="+mj-lt"/>
              </a:rPr>
              <a:t>Battery Remaining 0.41 kWh</a:t>
            </a:r>
          </a:p>
          <a:p>
            <a:pPr algn="l">
              <a:buFont typeface="Arial" panose="020B0604020202020204" pitchFamily="34" charset="0"/>
              <a:buChar char="•"/>
            </a:pPr>
            <a:r>
              <a:rPr lang="en-US" sz="1400" dirty="0">
                <a:solidFill>
                  <a:srgbClr val="1F2328"/>
                </a:solidFill>
                <a:latin typeface="+mj-lt"/>
              </a:rPr>
              <a:t>Total Electricity Cost 38.25 Cents</a:t>
            </a:r>
            <a:endParaRPr lang="en-US" sz="1400" i="0" dirty="0">
              <a:solidFill>
                <a:srgbClr val="1F2328"/>
              </a:solidFill>
              <a:effectLst/>
              <a:latin typeface="+mj-lt"/>
            </a:endParaRPr>
          </a:p>
        </p:txBody>
      </p:sp>
    </p:spTree>
    <p:extLst>
      <p:ext uri="{BB962C8B-B14F-4D97-AF65-F5344CB8AC3E}">
        <p14:creationId xmlns:p14="http://schemas.microsoft.com/office/powerpoint/2010/main" val="1094457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3635B61-3758-BBDD-3017-19F62122E03D}"/>
            </a:ext>
          </a:extLst>
        </p:cNvPr>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DBE79021-1180-4CC3-872F-BFCB9FA187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87A33F-A703-EC4C-7BAB-21038404FF61}"/>
              </a:ext>
            </a:extLst>
          </p:cNvPr>
          <p:cNvSpPr>
            <a:spLocks noGrp="1"/>
          </p:cNvSpPr>
          <p:nvPr>
            <p:ph type="title"/>
          </p:nvPr>
        </p:nvSpPr>
        <p:spPr>
          <a:xfrm>
            <a:off x="548640" y="950976"/>
            <a:ext cx="3536516" cy="2245737"/>
          </a:xfrm>
        </p:spPr>
        <p:txBody>
          <a:bodyPr>
            <a:normAutofit/>
          </a:bodyPr>
          <a:lstStyle/>
          <a:p>
            <a:r>
              <a:rPr lang="en-US" dirty="0"/>
              <a:t>Introduction</a:t>
            </a:r>
            <a:endParaRPr lang="en-AE" dirty="0"/>
          </a:p>
        </p:txBody>
      </p:sp>
      <p:cxnSp>
        <p:nvCxnSpPr>
          <p:cNvPr id="47" name="Straight Connector 46">
            <a:extLst>
              <a:ext uri="{FF2B5EF4-FFF2-40B4-BE49-F238E27FC236}">
                <a16:creationId xmlns:a16="http://schemas.microsoft.com/office/drawing/2014/main" id="{43D0FBB5-E3C2-BA53-BBEE-B00459A61E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486084C-1B17-12AA-7505-B980A1565E8E}"/>
              </a:ext>
            </a:extLst>
          </p:cNvPr>
          <p:cNvSpPr>
            <a:spLocks noGrp="1"/>
          </p:cNvSpPr>
          <p:nvPr>
            <p:ph idx="1"/>
          </p:nvPr>
        </p:nvSpPr>
        <p:spPr>
          <a:xfrm>
            <a:off x="563592" y="1742693"/>
            <a:ext cx="3521564" cy="2636949"/>
          </a:xfrm>
        </p:spPr>
        <p:txBody>
          <a:bodyPr>
            <a:noAutofit/>
          </a:bodyPr>
          <a:lstStyle/>
          <a:p>
            <a:pPr>
              <a:lnSpc>
                <a:spcPct val="110000"/>
              </a:lnSpc>
            </a:pPr>
            <a:r>
              <a:rPr lang="en-US" sz="1400" dirty="0">
                <a:latin typeface="+mj-lt"/>
              </a:rPr>
              <a:t>Romania relies heavily on diverse energy sources like nuclear, wind, hydroelectric, oil and gas, </a:t>
            </a:r>
            <a:r>
              <a:rPr lang="en-US" sz="1400" b="1" dirty="0">
                <a:solidFill>
                  <a:srgbClr val="FF0000"/>
                </a:solidFill>
                <a:latin typeface="+mj-lt"/>
              </a:rPr>
              <a:t>solar</a:t>
            </a:r>
            <a:r>
              <a:rPr lang="en-US" sz="1400" dirty="0">
                <a:latin typeface="+mj-lt"/>
              </a:rPr>
              <a:t>, and biomass.</a:t>
            </a:r>
          </a:p>
          <a:p>
            <a:pPr algn="l">
              <a:buFont typeface="Arial" panose="020B0604020202020204" pitchFamily="34" charset="0"/>
              <a:buChar char="•"/>
            </a:pPr>
            <a:r>
              <a:rPr lang="en-US" sz="1400" b="0" i="0" dirty="0">
                <a:solidFill>
                  <a:srgbClr val="1F2328"/>
                </a:solidFill>
                <a:effectLst/>
                <a:latin typeface="+mj-lt"/>
              </a:rPr>
              <a:t>The three primary sources of electricity in Romania are hydro electric, producing 2,035 MW/h, oil and gas, generating 1,605 MW/h, and nuclear, contributing 1,378 MW/h.</a:t>
            </a:r>
          </a:p>
          <a:p>
            <a:pPr algn="l">
              <a:buFont typeface="Arial" panose="020B0604020202020204" pitchFamily="34" charset="0"/>
              <a:buChar char="•"/>
            </a:pPr>
            <a:r>
              <a:rPr lang="en-US" sz="1400" b="1" i="0" dirty="0">
                <a:solidFill>
                  <a:srgbClr val="FF0000"/>
                </a:solidFill>
                <a:effectLst/>
                <a:latin typeface="+mj-lt"/>
              </a:rPr>
              <a:t>Solar</a:t>
            </a:r>
            <a:r>
              <a:rPr lang="en-US" sz="1400" b="0" i="0" dirty="0">
                <a:solidFill>
                  <a:srgbClr val="1F2328"/>
                </a:solidFill>
                <a:effectLst/>
                <a:latin typeface="+mj-lt"/>
              </a:rPr>
              <a:t> power is not a main source of electricity, producing around 150 Megawatts per hour and is only available during daylight hours, typically between 7AM and 6PM.</a:t>
            </a:r>
          </a:p>
          <a:p>
            <a:pPr>
              <a:lnSpc>
                <a:spcPct val="110000"/>
              </a:lnSpc>
            </a:pPr>
            <a:endParaRPr lang="en-US" sz="1400" dirty="0">
              <a:latin typeface="+mj-lt"/>
            </a:endParaRPr>
          </a:p>
        </p:txBody>
      </p:sp>
      <p:pic>
        <p:nvPicPr>
          <p:cNvPr id="4" name="Picture 2" descr="Wind turbines and solar panels in front of a flag&#10;&#10;Description automatically generated">
            <a:extLst>
              <a:ext uri="{FF2B5EF4-FFF2-40B4-BE49-F238E27FC236}">
                <a16:creationId xmlns:a16="http://schemas.microsoft.com/office/drawing/2014/main" id="{BC9945F3-C49E-CDE6-511D-65EC28630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3022" r="-2" b="13021"/>
          <a:stretch/>
        </p:blipFill>
        <p:spPr bwMode="auto">
          <a:xfrm>
            <a:off x="4648200" y="952500"/>
            <a:ext cx="6903309" cy="5105399"/>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Straight Connector 47">
            <a:extLst>
              <a:ext uri="{FF2B5EF4-FFF2-40B4-BE49-F238E27FC236}">
                <a16:creationId xmlns:a16="http://schemas.microsoft.com/office/drawing/2014/main" id="{3270A30F-E371-275C-F692-0A29309750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2791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C69877-BC4A-6405-51A3-2337012B0B02}"/>
            </a:ext>
          </a:extLst>
        </p:cNvPr>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462919E4-C488-4107-9EF1-66152F8480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BF79732-4088-424C-A653-4534E43894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66" name="Rectangle 65">
            <a:extLst>
              <a:ext uri="{FF2B5EF4-FFF2-40B4-BE49-F238E27FC236}">
                <a16:creationId xmlns:a16="http://schemas.microsoft.com/office/drawing/2014/main" id="{8B5574CB-8151-4554-B056-B76C1AA8A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2276A5-5AAD-6859-BC73-2D930DEDD4B0}"/>
              </a:ext>
            </a:extLst>
          </p:cNvPr>
          <p:cNvSpPr>
            <a:spLocks noGrp="1"/>
          </p:cNvSpPr>
          <p:nvPr>
            <p:ph type="title"/>
          </p:nvPr>
        </p:nvSpPr>
        <p:spPr>
          <a:xfrm>
            <a:off x="548640" y="952500"/>
            <a:ext cx="6815797" cy="1102805"/>
          </a:xfrm>
        </p:spPr>
        <p:txBody>
          <a:bodyPr vert="horz" lIns="91440" tIns="45720" rIns="91440" bIns="45720" rtlCol="0" anchor="t">
            <a:normAutofit/>
          </a:bodyPr>
          <a:lstStyle/>
          <a:p>
            <a:r>
              <a:rPr lang="en-US" dirty="0"/>
              <a:t>Introduction – Electricity Cost</a:t>
            </a:r>
          </a:p>
        </p:txBody>
      </p:sp>
      <p:cxnSp>
        <p:nvCxnSpPr>
          <p:cNvPr id="68" name="Straight Connector 67">
            <a:extLst>
              <a:ext uri="{FF2B5EF4-FFF2-40B4-BE49-F238E27FC236}">
                <a16:creationId xmlns:a16="http://schemas.microsoft.com/office/drawing/2014/main" id="{6D3D073F-E673-426A-939F-C2C2C2ACE5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4" name="Picture 2" descr="A graph showing a number of bars&#10;&#10;Description automatically generated with medium confidence">
            <a:extLst>
              <a:ext uri="{FF2B5EF4-FFF2-40B4-BE49-F238E27FC236}">
                <a16:creationId xmlns:a16="http://schemas.microsoft.com/office/drawing/2014/main" id="{F9D9FBF7-7500-769D-2232-CD8DA16407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 r="538" b="-2"/>
          <a:stretch/>
        </p:blipFill>
        <p:spPr bwMode="auto">
          <a:xfrm>
            <a:off x="548640" y="2459502"/>
            <a:ext cx="11237976" cy="3750797"/>
          </a:xfrm>
          <a:prstGeom prst="rect">
            <a:avLst/>
          </a:prstGeom>
          <a:noFill/>
          <a:extLst>
            <a:ext uri="{909E8E84-426E-40DD-AFC4-6F175D3DCCD1}">
              <a14:hiddenFill xmlns:a14="http://schemas.microsoft.com/office/drawing/2010/main">
                <a:solidFill>
                  <a:srgbClr val="FFFFFF"/>
                </a:solidFill>
              </a14:hiddenFill>
            </a:ext>
          </a:extLst>
        </p:spPr>
      </p:pic>
      <p:cxnSp>
        <p:nvCxnSpPr>
          <p:cNvPr id="70" name="Straight Connector 69">
            <a:extLst>
              <a:ext uri="{FF2B5EF4-FFF2-40B4-BE49-F238E27FC236}">
                <a16:creationId xmlns:a16="http://schemas.microsoft.com/office/drawing/2014/main" id="{91944536-E957-40BF-93E4-DAA5CA2730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1">
            <a:extLst>
              <a:ext uri="{FF2B5EF4-FFF2-40B4-BE49-F238E27FC236}">
                <a16:creationId xmlns:a16="http://schemas.microsoft.com/office/drawing/2014/main" id="{D1296D3D-9DA8-7E3D-BDB9-7D8D3C669062}"/>
              </a:ext>
            </a:extLst>
          </p:cNvPr>
          <p:cNvSpPr>
            <a:spLocks noGrp="1" noChangeArrowheads="1"/>
          </p:cNvSpPr>
          <p:nvPr>
            <p:ph idx="1"/>
          </p:nvPr>
        </p:nvSpPr>
        <p:spPr bwMode="auto">
          <a:xfrm>
            <a:off x="643467" y="1677020"/>
            <a:ext cx="1099989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sz="1400" dirty="0"/>
              <a:t>The hourly electricity cost fluctuates between peak (9-11 AM, 5-7 PM) and off-peak hours, forming a multimodal distribution with two distinct peaks.</a:t>
            </a:r>
            <a:endParaRPr kumimoji="0" lang="en-US" altLang="en-US" sz="14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627079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C5D120D-08DC-93C4-CF79-A8946FF42AA3}"/>
            </a:ext>
          </a:extLst>
        </p:cNvPr>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563C18A9-3F84-4083-BC63-C5C44FE284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18A580-5CCC-D0BC-3739-E90035B79977}"/>
              </a:ext>
            </a:extLst>
          </p:cNvPr>
          <p:cNvSpPr>
            <a:spLocks noGrp="1"/>
          </p:cNvSpPr>
          <p:nvPr>
            <p:ph type="title"/>
          </p:nvPr>
        </p:nvSpPr>
        <p:spPr>
          <a:xfrm>
            <a:off x="548640" y="950976"/>
            <a:ext cx="5547360" cy="1828798"/>
          </a:xfrm>
        </p:spPr>
        <p:txBody>
          <a:bodyPr>
            <a:normAutofit/>
          </a:bodyPr>
          <a:lstStyle/>
          <a:p>
            <a:r>
              <a:rPr lang="en-US" dirty="0"/>
              <a:t>Problem Statement</a:t>
            </a:r>
            <a:endParaRPr lang="en-AE" dirty="0"/>
          </a:p>
        </p:txBody>
      </p:sp>
      <p:cxnSp>
        <p:nvCxnSpPr>
          <p:cNvPr id="78" name="Straight Connector 77">
            <a:extLst>
              <a:ext uri="{FF2B5EF4-FFF2-40B4-BE49-F238E27FC236}">
                <a16:creationId xmlns:a16="http://schemas.microsoft.com/office/drawing/2014/main" id="{13C2E3E6-EA6C-40C1-8196-9E8691274F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EE0E5CC-C40E-4EC4-8C9B-0CBB46A7CA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7749963-CD4A-F2FA-0611-5606C013ABF4}"/>
              </a:ext>
            </a:extLst>
          </p:cNvPr>
          <p:cNvSpPr txBox="1"/>
          <p:nvPr/>
        </p:nvSpPr>
        <p:spPr>
          <a:xfrm>
            <a:off x="3304032" y="3001096"/>
            <a:ext cx="2261515" cy="2062103"/>
          </a:xfrm>
          <a:prstGeom prst="rect">
            <a:avLst/>
          </a:prstGeom>
          <a:noFill/>
        </p:spPr>
        <p:txBody>
          <a:bodyPr wrap="square">
            <a:spAutoFit/>
          </a:bodyPr>
          <a:lstStyle/>
          <a:p>
            <a:r>
              <a:rPr lang="en-US" sz="1600" b="1" dirty="0"/>
              <a:t>Why it is hard?</a:t>
            </a:r>
          </a:p>
          <a:p>
            <a:r>
              <a:rPr lang="en-US" sz="1400" dirty="0"/>
              <a:t>Solar energy production varies throughout the day due to uneven sunlight intensity.</a:t>
            </a:r>
          </a:p>
          <a:p>
            <a:endParaRPr lang="en-US" sz="1400" dirty="0"/>
          </a:p>
          <a:p>
            <a:r>
              <a:rPr lang="en-US" sz="1400" dirty="0"/>
              <a:t>Electricity costs fluctuate between peak and off-peak hours.</a:t>
            </a:r>
            <a:endParaRPr lang="en-US" sz="1400" b="1" dirty="0"/>
          </a:p>
        </p:txBody>
      </p:sp>
      <p:sp>
        <p:nvSpPr>
          <p:cNvPr id="8" name="TextBox 7">
            <a:extLst>
              <a:ext uri="{FF2B5EF4-FFF2-40B4-BE49-F238E27FC236}">
                <a16:creationId xmlns:a16="http://schemas.microsoft.com/office/drawing/2014/main" id="{C26FFA5A-051E-E030-4970-608C43361014}"/>
              </a:ext>
            </a:extLst>
          </p:cNvPr>
          <p:cNvSpPr txBox="1"/>
          <p:nvPr/>
        </p:nvSpPr>
        <p:spPr>
          <a:xfrm>
            <a:off x="643467" y="3001096"/>
            <a:ext cx="2261516" cy="2277547"/>
          </a:xfrm>
          <a:prstGeom prst="rect">
            <a:avLst/>
          </a:prstGeom>
          <a:noFill/>
        </p:spPr>
        <p:txBody>
          <a:bodyPr wrap="square">
            <a:spAutoFit/>
          </a:bodyPr>
          <a:lstStyle/>
          <a:p>
            <a:r>
              <a:rPr lang="en-US" sz="1600" b="1" dirty="0"/>
              <a:t>Problem Statement</a:t>
            </a:r>
          </a:p>
          <a:p>
            <a:r>
              <a:rPr lang="en-US" sz="1400" dirty="0"/>
              <a:t>Households with solar panels face the challenge of reducing electricity costs by effectively analyzing hourly solar generation and electricity prices to determine the optimal timing for battery </a:t>
            </a:r>
            <a:r>
              <a:rPr lang="en-US" sz="1400" b="1" dirty="0">
                <a:solidFill>
                  <a:srgbClr val="FF0000"/>
                </a:solidFill>
              </a:rPr>
              <a:t>charging</a:t>
            </a:r>
            <a:r>
              <a:rPr lang="en-US" sz="1400" dirty="0"/>
              <a:t> and </a:t>
            </a:r>
            <a:r>
              <a:rPr lang="en-US" sz="1400" b="1" dirty="0">
                <a:solidFill>
                  <a:srgbClr val="FF0000"/>
                </a:solidFill>
              </a:rPr>
              <a:t>discharging</a:t>
            </a:r>
            <a:r>
              <a:rPr lang="en-US" sz="1400" dirty="0"/>
              <a:t>.</a:t>
            </a:r>
          </a:p>
        </p:txBody>
      </p:sp>
      <p:pic>
        <p:nvPicPr>
          <p:cNvPr id="11" name="Picture 10" descr="A graph with blue and orange lines&#10;&#10;Description automatically generated">
            <a:extLst>
              <a:ext uri="{FF2B5EF4-FFF2-40B4-BE49-F238E27FC236}">
                <a16:creationId xmlns:a16="http://schemas.microsoft.com/office/drawing/2014/main" id="{AA6A86BD-F438-33BF-E407-7AB350977CFC}"/>
              </a:ext>
            </a:extLst>
          </p:cNvPr>
          <p:cNvPicPr>
            <a:picLocks noChangeAspect="1"/>
          </p:cNvPicPr>
          <p:nvPr/>
        </p:nvPicPr>
        <p:blipFill>
          <a:blip r:embed="rId3">
            <a:extLst>
              <a:ext uri="{28A0092B-C50C-407E-A947-70E740481C1C}">
                <a14:useLocalDpi xmlns:a14="http://schemas.microsoft.com/office/drawing/2010/main" val="0"/>
              </a:ext>
            </a:extLst>
          </a:blip>
          <a:srcRect l="33277" t="709" r="33398" b="-2651"/>
          <a:stretch/>
        </p:blipFill>
        <p:spPr>
          <a:xfrm>
            <a:off x="6032514" y="855373"/>
            <a:ext cx="5559011" cy="3528534"/>
          </a:xfrm>
          <a:prstGeom prst="rect">
            <a:avLst/>
          </a:prstGeom>
        </p:spPr>
      </p:pic>
      <p:cxnSp>
        <p:nvCxnSpPr>
          <p:cNvPr id="13" name="Straight Arrow Connector 12">
            <a:extLst>
              <a:ext uri="{FF2B5EF4-FFF2-40B4-BE49-F238E27FC236}">
                <a16:creationId xmlns:a16="http://schemas.microsoft.com/office/drawing/2014/main" id="{DE9DB2E1-AA11-DA62-BDFF-7E9CDAF67916}"/>
              </a:ext>
            </a:extLst>
          </p:cNvPr>
          <p:cNvCxnSpPr>
            <a:cxnSpLocks/>
          </p:cNvCxnSpPr>
          <p:nvPr/>
        </p:nvCxnSpPr>
        <p:spPr>
          <a:xfrm flipV="1">
            <a:off x="8229600" y="3810685"/>
            <a:ext cx="0" cy="780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B23668B-3BEE-31AB-6B06-B362D292B123}"/>
              </a:ext>
            </a:extLst>
          </p:cNvPr>
          <p:cNvSpPr txBox="1"/>
          <p:nvPr/>
        </p:nvSpPr>
        <p:spPr>
          <a:xfrm>
            <a:off x="5964596" y="4720048"/>
            <a:ext cx="976549" cy="523220"/>
          </a:xfrm>
          <a:prstGeom prst="rect">
            <a:avLst/>
          </a:prstGeom>
          <a:noFill/>
        </p:spPr>
        <p:txBody>
          <a:bodyPr wrap="none" rtlCol="0">
            <a:spAutoFit/>
          </a:bodyPr>
          <a:lstStyle/>
          <a:p>
            <a:pPr algn="r"/>
            <a:r>
              <a:rPr lang="en-US" sz="1400" dirty="0"/>
              <a:t>Charge</a:t>
            </a:r>
          </a:p>
          <a:p>
            <a:pPr algn="ctr"/>
            <a:r>
              <a:rPr lang="en-US" sz="1400" dirty="0"/>
              <a:t>Discharge</a:t>
            </a:r>
            <a:endParaRPr lang="en-AE" sz="1400" dirty="0"/>
          </a:p>
        </p:txBody>
      </p:sp>
      <p:sp>
        <p:nvSpPr>
          <p:cNvPr id="18" name="TextBox 17">
            <a:extLst>
              <a:ext uri="{FF2B5EF4-FFF2-40B4-BE49-F238E27FC236}">
                <a16:creationId xmlns:a16="http://schemas.microsoft.com/office/drawing/2014/main" id="{2BDA96EC-FD06-790A-96E6-222E8E2A2F35}"/>
              </a:ext>
            </a:extLst>
          </p:cNvPr>
          <p:cNvSpPr txBox="1"/>
          <p:nvPr/>
        </p:nvSpPr>
        <p:spPr>
          <a:xfrm>
            <a:off x="6941145" y="4720048"/>
            <a:ext cx="1686680" cy="523220"/>
          </a:xfrm>
          <a:prstGeom prst="rect">
            <a:avLst/>
          </a:prstGeom>
          <a:noFill/>
        </p:spPr>
        <p:txBody>
          <a:bodyPr wrap="none" rtlCol="0">
            <a:spAutoFit/>
          </a:bodyPr>
          <a:lstStyle/>
          <a:p>
            <a:r>
              <a:rPr lang="en-US" sz="1400" dirty="0"/>
              <a:t>Battery </a:t>
            </a:r>
            <a:r>
              <a:rPr lang="en-US" sz="1400" b="1" dirty="0">
                <a:solidFill>
                  <a:srgbClr val="00B050"/>
                </a:solidFill>
              </a:rPr>
              <a:t>+0.15 </a:t>
            </a:r>
            <a:r>
              <a:rPr lang="en-US" sz="1400" dirty="0"/>
              <a:t>kWh</a:t>
            </a:r>
          </a:p>
          <a:p>
            <a:r>
              <a:rPr lang="en-US" sz="1400" dirty="0"/>
              <a:t>Battery </a:t>
            </a:r>
            <a:r>
              <a:rPr lang="en-US" sz="1400" b="1" dirty="0">
                <a:solidFill>
                  <a:srgbClr val="FF0000"/>
                </a:solidFill>
              </a:rPr>
              <a:t>-0.5 </a:t>
            </a:r>
            <a:r>
              <a:rPr lang="en-US" sz="1400" dirty="0"/>
              <a:t>kWh </a:t>
            </a:r>
            <a:endParaRPr lang="en-AE" sz="1400" dirty="0"/>
          </a:p>
        </p:txBody>
      </p:sp>
      <p:sp>
        <p:nvSpPr>
          <p:cNvPr id="22" name="TextBox 21">
            <a:extLst>
              <a:ext uri="{FF2B5EF4-FFF2-40B4-BE49-F238E27FC236}">
                <a16:creationId xmlns:a16="http://schemas.microsoft.com/office/drawing/2014/main" id="{4319547E-A15E-5A93-4738-67EF80A9C533}"/>
              </a:ext>
            </a:extLst>
          </p:cNvPr>
          <p:cNvSpPr txBox="1"/>
          <p:nvPr/>
        </p:nvSpPr>
        <p:spPr>
          <a:xfrm>
            <a:off x="8613774" y="4720048"/>
            <a:ext cx="2928980" cy="523220"/>
          </a:xfrm>
          <a:prstGeom prst="rect">
            <a:avLst/>
          </a:prstGeom>
          <a:noFill/>
        </p:spPr>
        <p:txBody>
          <a:bodyPr wrap="square">
            <a:spAutoFit/>
          </a:bodyPr>
          <a:lstStyle/>
          <a:p>
            <a:r>
              <a:rPr lang="en-US" sz="1400" dirty="0"/>
              <a:t>Electricity Cost 8 × 0.6 = </a:t>
            </a:r>
            <a:r>
              <a:rPr lang="en-US" sz="1400" b="1" dirty="0">
                <a:solidFill>
                  <a:srgbClr val="FF0000"/>
                </a:solidFill>
              </a:rPr>
              <a:t>4.8</a:t>
            </a:r>
            <a:r>
              <a:rPr lang="en-US" sz="1400" dirty="0"/>
              <a:t> Cents</a:t>
            </a:r>
          </a:p>
          <a:p>
            <a:r>
              <a:rPr lang="en-US" sz="1400" dirty="0"/>
              <a:t>Electricity Cost = </a:t>
            </a:r>
            <a:r>
              <a:rPr lang="en-US" sz="1400" b="1" dirty="0">
                <a:solidFill>
                  <a:srgbClr val="00B050"/>
                </a:solidFill>
              </a:rPr>
              <a:t>0</a:t>
            </a:r>
            <a:r>
              <a:rPr lang="en-US" sz="1400" dirty="0"/>
              <a:t> Cents</a:t>
            </a:r>
            <a:endParaRPr lang="en-AE" sz="1400" dirty="0"/>
          </a:p>
        </p:txBody>
      </p:sp>
    </p:spTree>
    <p:extLst>
      <p:ext uri="{BB962C8B-B14F-4D97-AF65-F5344CB8AC3E}">
        <p14:creationId xmlns:p14="http://schemas.microsoft.com/office/powerpoint/2010/main" val="4066447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DC14959-7F99-3AC0-F163-9C1403795C12}"/>
            </a:ext>
          </a:extLst>
        </p:cNvPr>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E5D5F256-63DF-A842-9D99-5A927F86D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ABE210-3032-BC5D-42A4-568911B0D419}"/>
              </a:ext>
            </a:extLst>
          </p:cNvPr>
          <p:cNvSpPr>
            <a:spLocks noGrp="1"/>
          </p:cNvSpPr>
          <p:nvPr>
            <p:ph type="title"/>
          </p:nvPr>
        </p:nvSpPr>
        <p:spPr>
          <a:xfrm>
            <a:off x="548640" y="950977"/>
            <a:ext cx="10995024" cy="700024"/>
          </a:xfrm>
        </p:spPr>
        <p:txBody>
          <a:bodyPr>
            <a:normAutofit/>
          </a:bodyPr>
          <a:lstStyle/>
          <a:p>
            <a:r>
              <a:rPr lang="en-US" dirty="0"/>
              <a:t>Agenda</a:t>
            </a:r>
            <a:endParaRPr lang="en-AE" dirty="0"/>
          </a:p>
        </p:txBody>
      </p:sp>
      <p:cxnSp>
        <p:nvCxnSpPr>
          <p:cNvPr id="47" name="Straight Connector 46">
            <a:extLst>
              <a:ext uri="{FF2B5EF4-FFF2-40B4-BE49-F238E27FC236}">
                <a16:creationId xmlns:a16="http://schemas.microsoft.com/office/drawing/2014/main" id="{13593D92-6E5B-A5E5-F6AB-BFFB595B41E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7B4576F-75E8-E5CD-9D4E-38978123C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ADE4E13B-70AF-FF3D-D56C-30F0669B0970}"/>
              </a:ext>
            </a:extLst>
          </p:cNvPr>
          <p:cNvSpPr>
            <a:spLocks noGrp="1"/>
          </p:cNvSpPr>
          <p:nvPr>
            <p:ph idx="1"/>
          </p:nvPr>
        </p:nvSpPr>
        <p:spPr>
          <a:xfrm>
            <a:off x="548641" y="2028826"/>
            <a:ext cx="3851909" cy="4029074"/>
          </a:xfrm>
        </p:spPr>
        <p:txBody>
          <a:bodyPr/>
          <a:lstStyle/>
          <a:p>
            <a:r>
              <a:rPr lang="en-US" dirty="0"/>
              <a:t>Exploratory Data Analysis</a:t>
            </a:r>
          </a:p>
          <a:p>
            <a:r>
              <a:rPr lang="en-US" dirty="0"/>
              <a:t>Insight from Predictive Models</a:t>
            </a:r>
          </a:p>
          <a:p>
            <a:r>
              <a:rPr lang="en-US" dirty="0"/>
              <a:t>Introduction to Reinforcement Learning</a:t>
            </a:r>
          </a:p>
          <a:p>
            <a:pPr lvl="1"/>
            <a:r>
              <a:rPr lang="en-US" dirty="0"/>
              <a:t>Solar Battery Optimization</a:t>
            </a:r>
          </a:p>
          <a:p>
            <a:pPr lvl="1"/>
            <a:r>
              <a:rPr lang="en-US" dirty="0"/>
              <a:t>Final Results</a:t>
            </a:r>
          </a:p>
        </p:txBody>
      </p:sp>
      <p:pic>
        <p:nvPicPr>
          <p:cNvPr id="3" name="Picture 2">
            <a:extLst>
              <a:ext uri="{FF2B5EF4-FFF2-40B4-BE49-F238E27FC236}">
                <a16:creationId xmlns:a16="http://schemas.microsoft.com/office/drawing/2014/main" id="{8D62B88C-62B1-7037-EE39-4512ED4546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3022" b="13022"/>
          <a:stretch/>
        </p:blipFill>
        <p:spPr bwMode="auto">
          <a:xfrm>
            <a:off x="4645224" y="950976"/>
            <a:ext cx="6903309" cy="5105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948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FF4560A-07E3-AF87-E3D8-D36289F6DBAA}"/>
            </a:ext>
          </a:extLst>
        </p:cNvPr>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599ACE7E-A609-DA8F-9C48-F0CD0E968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9F0C29-42ED-3831-FEB1-6806ACFDA1A5}"/>
              </a:ext>
            </a:extLst>
          </p:cNvPr>
          <p:cNvSpPr>
            <a:spLocks noGrp="1"/>
          </p:cNvSpPr>
          <p:nvPr>
            <p:ph type="title"/>
          </p:nvPr>
        </p:nvSpPr>
        <p:spPr>
          <a:xfrm>
            <a:off x="548640" y="950977"/>
            <a:ext cx="10995024" cy="700024"/>
          </a:xfrm>
        </p:spPr>
        <p:txBody>
          <a:bodyPr>
            <a:normAutofit/>
          </a:bodyPr>
          <a:lstStyle/>
          <a:p>
            <a:r>
              <a:rPr lang="en-US" dirty="0"/>
              <a:t>Data sources</a:t>
            </a:r>
            <a:endParaRPr lang="en-AE" dirty="0"/>
          </a:p>
        </p:txBody>
      </p:sp>
      <p:cxnSp>
        <p:nvCxnSpPr>
          <p:cNvPr id="47" name="Straight Connector 46">
            <a:extLst>
              <a:ext uri="{FF2B5EF4-FFF2-40B4-BE49-F238E27FC236}">
                <a16:creationId xmlns:a16="http://schemas.microsoft.com/office/drawing/2014/main" id="{9AEF09E8-F441-F3F0-1F05-48E8CA65747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4A3B568-9BF7-CD2B-3E4C-65980E002A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0EC0B331-B36C-E02E-EB47-D6E8D1264D07}"/>
              </a:ext>
            </a:extLst>
          </p:cNvPr>
          <p:cNvSpPr>
            <a:spLocks noGrp="1"/>
          </p:cNvSpPr>
          <p:nvPr>
            <p:ph idx="1"/>
          </p:nvPr>
        </p:nvSpPr>
        <p:spPr/>
        <p:txBody>
          <a:bodyPr/>
          <a:lstStyle/>
          <a:p>
            <a:r>
              <a:rPr lang="en-US" sz="1600" b="0" i="0" dirty="0">
                <a:solidFill>
                  <a:srgbClr val="1F2328"/>
                </a:solidFill>
                <a:effectLst/>
              </a:rPr>
              <a:t>The data was extracted from 3 sources</a:t>
            </a:r>
          </a:p>
          <a:p>
            <a:pPr lvl="1"/>
            <a:r>
              <a:rPr lang="en-US" sz="1400" b="0" i="0" dirty="0">
                <a:solidFill>
                  <a:srgbClr val="1F2328"/>
                </a:solidFill>
                <a:effectLst/>
              </a:rPr>
              <a:t>Weather in Bucharest, Romania: </a:t>
            </a:r>
            <a:r>
              <a:rPr lang="en-US" sz="1400" b="1" i="0" u="sng" dirty="0">
                <a:solidFill>
                  <a:srgbClr val="1F2328"/>
                </a:solidFill>
                <a:effectLst/>
                <a:hlinkClick r:id="rId3"/>
              </a:rPr>
              <a:t>Visual Crossing's weather data services</a:t>
            </a:r>
            <a:endParaRPr lang="en-US" sz="1400" b="1" i="0" u="sng" dirty="0">
              <a:solidFill>
                <a:srgbClr val="1F2328"/>
              </a:solidFill>
              <a:effectLst/>
            </a:endParaRPr>
          </a:p>
          <a:p>
            <a:pPr lvl="1"/>
            <a:r>
              <a:rPr lang="en-US" sz="1400" b="0" i="0" dirty="0">
                <a:solidFill>
                  <a:srgbClr val="1F2328"/>
                </a:solidFill>
                <a:effectLst/>
              </a:rPr>
              <a:t>Electricity Cost per Hour: </a:t>
            </a:r>
            <a:r>
              <a:rPr lang="en-US" sz="1400" b="1" i="0" u="sng" dirty="0" err="1">
                <a:solidFill>
                  <a:srgbClr val="1F2328"/>
                </a:solidFill>
                <a:effectLst/>
                <a:hlinkClick r:id="rId4"/>
              </a:rPr>
              <a:t>Thingler</a:t>
            </a:r>
            <a:r>
              <a:rPr lang="en-US" sz="1400" b="0" i="0" dirty="0">
                <a:solidFill>
                  <a:srgbClr val="1F2328"/>
                </a:solidFill>
                <a:effectLst/>
              </a:rPr>
              <a:t>, by interpreting the bar charts and making personal notes</a:t>
            </a:r>
          </a:p>
          <a:p>
            <a:pPr lvl="1"/>
            <a:r>
              <a:rPr lang="en-US" sz="1400" b="0" i="0" dirty="0">
                <a:solidFill>
                  <a:srgbClr val="1F2328"/>
                </a:solidFill>
                <a:effectLst/>
              </a:rPr>
              <a:t>Electricity Production per Hour: </a:t>
            </a:r>
            <a:r>
              <a:rPr lang="en-US" sz="1400" b="1" i="0" u="sng" dirty="0">
                <a:solidFill>
                  <a:srgbClr val="1F2328"/>
                </a:solidFill>
                <a:effectLst/>
                <a:hlinkClick r:id="rId5"/>
              </a:rPr>
              <a:t>Kaggle</a:t>
            </a:r>
            <a:endParaRPr lang="en-US" sz="1400" b="0" i="0" dirty="0">
              <a:solidFill>
                <a:srgbClr val="1F2328"/>
              </a:solidFill>
              <a:effectLst/>
            </a:endParaRPr>
          </a:p>
          <a:p>
            <a:r>
              <a:rPr lang="en-US" sz="1600" b="0" i="0" dirty="0">
                <a:solidFill>
                  <a:srgbClr val="1F2328"/>
                </a:solidFill>
                <a:effectLst/>
                <a:latin typeface="-apple-system"/>
              </a:rPr>
              <a:t>All three datasets cover the period from January 2024 to March 2024 on hourly basis, (2160 rows). </a:t>
            </a:r>
          </a:p>
          <a:p>
            <a:r>
              <a:rPr lang="en-US" sz="1600" b="0" i="0" dirty="0">
                <a:solidFill>
                  <a:srgbClr val="1F2328"/>
                </a:solidFill>
                <a:effectLst/>
                <a:latin typeface="-apple-system"/>
              </a:rPr>
              <a:t>The data for March 31, 2024 was intentionally removed due to missing one hour because of daylight saving adjustments.</a:t>
            </a:r>
          </a:p>
          <a:p>
            <a:endParaRPr lang="en-US" b="0" i="0" dirty="0">
              <a:solidFill>
                <a:srgbClr val="1F2328"/>
              </a:solidFill>
              <a:effectLst/>
            </a:endParaRPr>
          </a:p>
          <a:p>
            <a:endParaRPr lang="en-US" dirty="0"/>
          </a:p>
        </p:txBody>
      </p:sp>
    </p:spTree>
    <p:extLst>
      <p:ext uri="{BB962C8B-B14F-4D97-AF65-F5344CB8AC3E}">
        <p14:creationId xmlns:p14="http://schemas.microsoft.com/office/powerpoint/2010/main" val="2016582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AE8499E-DE90-889D-CD50-EF6E90F1C8AD}"/>
            </a:ext>
          </a:extLst>
        </p:cNvPr>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8D4CB34F-8558-4D70-B3B1-7F18AB386F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7B779C-6C5C-8927-1B12-03DC1ABE95F7}"/>
              </a:ext>
            </a:extLst>
          </p:cNvPr>
          <p:cNvSpPr>
            <a:spLocks noGrp="1"/>
          </p:cNvSpPr>
          <p:nvPr>
            <p:ph type="title"/>
          </p:nvPr>
        </p:nvSpPr>
        <p:spPr>
          <a:xfrm>
            <a:off x="548640" y="950977"/>
            <a:ext cx="5097441" cy="1692824"/>
          </a:xfrm>
        </p:spPr>
        <p:txBody>
          <a:bodyPr vert="horz" lIns="91440" tIns="45720" rIns="91440" bIns="45720" rtlCol="0" anchor="t">
            <a:normAutofit/>
          </a:bodyPr>
          <a:lstStyle/>
          <a:p>
            <a:r>
              <a:rPr lang="en-US" kern="1200" dirty="0">
                <a:solidFill>
                  <a:schemeClr val="accent1"/>
                </a:solidFill>
                <a:latin typeface="+mj-lt"/>
                <a:ea typeface="+mj-ea"/>
                <a:cs typeface="+mj-cs"/>
              </a:rPr>
              <a:t>Exploratory Data Analysis</a:t>
            </a:r>
          </a:p>
        </p:txBody>
      </p:sp>
      <p:cxnSp>
        <p:nvCxnSpPr>
          <p:cNvPr id="68" name="Straight Connector 67">
            <a:extLst>
              <a:ext uri="{FF2B5EF4-FFF2-40B4-BE49-F238E27FC236}">
                <a16:creationId xmlns:a16="http://schemas.microsoft.com/office/drawing/2014/main" id="{110D73D2-BCDE-4BF7-A260-2FAD9184B3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 name="Rectangle 1">
            <a:extLst>
              <a:ext uri="{FF2B5EF4-FFF2-40B4-BE49-F238E27FC236}">
                <a16:creationId xmlns:a16="http://schemas.microsoft.com/office/drawing/2014/main" id="{06473D7D-8AD8-B3A3-A8C0-904D2B52F189}"/>
              </a:ext>
            </a:extLst>
          </p:cNvPr>
          <p:cNvSpPr txBox="1">
            <a:spLocks noChangeArrowheads="1"/>
          </p:cNvSpPr>
          <p:nvPr/>
        </p:nvSpPr>
        <p:spPr bwMode="auto">
          <a:xfrm>
            <a:off x="5646081" y="950977"/>
            <a:ext cx="5902452" cy="126034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spcAft>
                <a:spcPct val="0"/>
              </a:spcAft>
              <a:buNone/>
            </a:pPr>
            <a:r>
              <a:rPr lang="en-US" sz="1600" b="1" dirty="0"/>
              <a:t>Relationship between Weather and Solar Energy</a:t>
            </a:r>
          </a:p>
          <a:p>
            <a:pPr marL="0" fontAlgn="base">
              <a:spcAft>
                <a:spcPct val="0"/>
              </a:spcAft>
            </a:pPr>
            <a:r>
              <a:rPr lang="en-US" sz="1400" b="1" dirty="0"/>
              <a:t>Temperature</a:t>
            </a:r>
            <a:r>
              <a:rPr lang="en-US" sz="1400" dirty="0"/>
              <a:t> and </a:t>
            </a:r>
            <a:r>
              <a:rPr lang="en-US" sz="1400" b="1" dirty="0"/>
              <a:t>Wind</a:t>
            </a:r>
            <a:r>
              <a:rPr lang="en-US" sz="1400" dirty="0"/>
              <a:t> show </a:t>
            </a:r>
            <a:r>
              <a:rPr lang="en-US" sz="1400" b="1" dirty="0">
                <a:solidFill>
                  <a:srgbClr val="00B050"/>
                </a:solidFill>
              </a:rPr>
              <a:t>positive</a:t>
            </a:r>
            <a:r>
              <a:rPr lang="en-US" sz="1400" dirty="0"/>
              <a:t> relationship with solar power.</a:t>
            </a:r>
          </a:p>
          <a:p>
            <a:pPr marL="0" fontAlgn="base">
              <a:spcAft>
                <a:spcPct val="0"/>
              </a:spcAft>
            </a:pPr>
            <a:r>
              <a:rPr lang="en-US" sz="1400" b="1" dirty="0"/>
              <a:t>Humidity</a:t>
            </a:r>
            <a:r>
              <a:rPr lang="en-US" sz="1400" dirty="0"/>
              <a:t> shows a </a:t>
            </a:r>
            <a:r>
              <a:rPr lang="en-US" sz="1400" b="1" dirty="0">
                <a:solidFill>
                  <a:srgbClr val="FF0000"/>
                </a:solidFill>
              </a:rPr>
              <a:t>negative</a:t>
            </a:r>
            <a:r>
              <a:rPr lang="en-US" sz="1400" dirty="0"/>
              <a:t> relationship.</a:t>
            </a:r>
          </a:p>
        </p:txBody>
      </p:sp>
      <p:pic>
        <p:nvPicPr>
          <p:cNvPr id="8" name="Content Placeholder 7" descr="A graph with lines and curves&#10;&#10;Description automatically generated with medium confidence">
            <a:extLst>
              <a:ext uri="{FF2B5EF4-FFF2-40B4-BE49-F238E27FC236}">
                <a16:creationId xmlns:a16="http://schemas.microsoft.com/office/drawing/2014/main" id="{73AF7AEB-E17C-826E-67C1-73B5FA9419E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7699" y="3114141"/>
            <a:ext cx="10900834" cy="2725213"/>
          </a:xfrm>
          <a:prstGeom prst="rect">
            <a:avLst/>
          </a:prstGeom>
        </p:spPr>
      </p:pic>
      <p:cxnSp>
        <p:nvCxnSpPr>
          <p:cNvPr id="70" name="Straight Connector 69">
            <a:extLst>
              <a:ext uri="{FF2B5EF4-FFF2-40B4-BE49-F238E27FC236}">
                <a16:creationId xmlns:a16="http://schemas.microsoft.com/office/drawing/2014/main" id="{BFF36C3C-3D8F-4943-BA3B-C032397575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0076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6AFF21-DEA6-6BA2-9B87-AF51946892DB}"/>
            </a:ext>
          </a:extLst>
        </p:cNvPr>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4028AB3D-CA9B-B8C2-1441-AF6DA10A7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B5317C8F-4205-4CDE-E87C-EFF818F8B1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 name="Rectangle 1">
            <a:extLst>
              <a:ext uri="{FF2B5EF4-FFF2-40B4-BE49-F238E27FC236}">
                <a16:creationId xmlns:a16="http://schemas.microsoft.com/office/drawing/2014/main" id="{82D82EAB-F23B-9053-9685-CF54841C4A81}"/>
              </a:ext>
            </a:extLst>
          </p:cNvPr>
          <p:cNvSpPr txBox="1">
            <a:spLocks noChangeArrowheads="1"/>
          </p:cNvSpPr>
          <p:nvPr/>
        </p:nvSpPr>
        <p:spPr bwMode="auto">
          <a:xfrm>
            <a:off x="5627793" y="950977"/>
            <a:ext cx="5920740" cy="172419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spcAft>
                <a:spcPct val="0"/>
              </a:spcAft>
              <a:buNone/>
            </a:pPr>
            <a:r>
              <a:rPr lang="en-US" sz="1600" b="1" dirty="0">
                <a:latin typeface="+mj-lt"/>
              </a:rPr>
              <a:t>Relationship between Electricity Production and Electricity Cost per Hour</a:t>
            </a:r>
          </a:p>
          <a:p>
            <a:pPr algn="l">
              <a:buFont typeface="Arial" panose="020B0604020202020204" pitchFamily="34" charset="0"/>
              <a:buChar char="•"/>
            </a:pPr>
            <a:r>
              <a:rPr lang="en-US" sz="1400" b="1" i="0" dirty="0">
                <a:solidFill>
                  <a:srgbClr val="1F2328"/>
                </a:solidFill>
                <a:effectLst/>
                <a:latin typeface="+mj-lt"/>
              </a:rPr>
              <a:t>Electricity costs </a:t>
            </a:r>
            <a:r>
              <a:rPr lang="en-US" sz="1400" b="0" i="0" dirty="0">
                <a:solidFill>
                  <a:srgbClr val="1F2328"/>
                </a:solidFill>
                <a:effectLst/>
                <a:latin typeface="+mj-lt"/>
              </a:rPr>
              <a:t>are </a:t>
            </a:r>
            <a:r>
              <a:rPr lang="en-US" sz="1400" b="1" i="0" dirty="0">
                <a:solidFill>
                  <a:srgbClr val="00B050"/>
                </a:solidFill>
                <a:effectLst/>
                <a:latin typeface="+mj-lt"/>
              </a:rPr>
              <a:t>positively</a:t>
            </a:r>
            <a:r>
              <a:rPr lang="en-US" sz="1400" b="0" i="0" dirty="0">
                <a:solidFill>
                  <a:srgbClr val="1F2328"/>
                </a:solidFill>
                <a:effectLst/>
                <a:latin typeface="+mj-lt"/>
              </a:rPr>
              <a:t> related to </a:t>
            </a:r>
            <a:r>
              <a:rPr lang="en-US" sz="1400" b="1" i="0" dirty="0">
                <a:solidFill>
                  <a:srgbClr val="1F2328"/>
                </a:solidFill>
                <a:effectLst/>
                <a:latin typeface="+mj-lt"/>
              </a:rPr>
              <a:t>energy production.</a:t>
            </a:r>
            <a:endParaRPr lang="en-US" sz="1400" b="0" i="0" dirty="0">
              <a:solidFill>
                <a:srgbClr val="1F2328"/>
              </a:solidFill>
              <a:effectLst/>
              <a:latin typeface="+mj-lt"/>
            </a:endParaRPr>
          </a:p>
          <a:p>
            <a:pPr algn="l">
              <a:buFont typeface="Arial" panose="020B0604020202020204" pitchFamily="34" charset="0"/>
              <a:buChar char="•"/>
            </a:pPr>
            <a:r>
              <a:rPr lang="en-US" sz="1400" b="0" i="0" dirty="0">
                <a:solidFill>
                  <a:srgbClr val="1F2328"/>
                </a:solidFill>
                <a:effectLst/>
                <a:latin typeface="+mj-lt"/>
              </a:rPr>
              <a:t>However, when there is </a:t>
            </a:r>
            <a:r>
              <a:rPr lang="en-US" sz="1400" b="1" i="0" dirty="0">
                <a:solidFill>
                  <a:srgbClr val="1F2328"/>
                </a:solidFill>
                <a:effectLst/>
                <a:latin typeface="+mj-lt"/>
              </a:rPr>
              <a:t>excess production</a:t>
            </a:r>
            <a:r>
              <a:rPr lang="en-US" sz="1400" b="0" i="0" dirty="0">
                <a:solidFill>
                  <a:srgbClr val="1F2328"/>
                </a:solidFill>
                <a:effectLst/>
                <a:latin typeface="+mj-lt"/>
              </a:rPr>
              <a:t>, </a:t>
            </a:r>
            <a:r>
              <a:rPr lang="en-US" sz="1400" b="1" i="0" dirty="0">
                <a:solidFill>
                  <a:srgbClr val="1F2328"/>
                </a:solidFill>
                <a:effectLst/>
                <a:latin typeface="+mj-lt"/>
              </a:rPr>
              <a:t>electricity costs </a:t>
            </a:r>
            <a:r>
              <a:rPr lang="en-US" sz="1400" b="0" i="0" dirty="0">
                <a:solidFill>
                  <a:srgbClr val="1F2328"/>
                </a:solidFill>
                <a:effectLst/>
                <a:latin typeface="+mj-lt"/>
              </a:rPr>
              <a:t>decrease, showing a </a:t>
            </a:r>
            <a:r>
              <a:rPr lang="en-US" sz="1400" b="1" i="0" dirty="0">
                <a:solidFill>
                  <a:srgbClr val="FF0000"/>
                </a:solidFill>
                <a:effectLst/>
                <a:latin typeface="+mj-lt"/>
              </a:rPr>
              <a:t>negative relationship</a:t>
            </a:r>
            <a:r>
              <a:rPr lang="en-US" sz="1400" b="0" i="0" dirty="0">
                <a:solidFill>
                  <a:srgbClr val="1F2328"/>
                </a:solidFill>
                <a:effectLst/>
                <a:latin typeface="+mj-lt"/>
              </a:rPr>
              <a:t>.</a:t>
            </a:r>
          </a:p>
        </p:txBody>
      </p:sp>
      <p:pic>
        <p:nvPicPr>
          <p:cNvPr id="8" name="Content Placeholder 7">
            <a:extLst>
              <a:ext uri="{FF2B5EF4-FFF2-40B4-BE49-F238E27FC236}">
                <a16:creationId xmlns:a16="http://schemas.microsoft.com/office/drawing/2014/main" id="{F62ACBE5-1B15-5009-E3AF-4456068E2E9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647699" y="3114141"/>
            <a:ext cx="10900834" cy="2725213"/>
          </a:xfrm>
          <a:prstGeom prst="rect">
            <a:avLst/>
          </a:prstGeom>
        </p:spPr>
      </p:pic>
      <p:cxnSp>
        <p:nvCxnSpPr>
          <p:cNvPr id="70" name="Straight Connector 69">
            <a:extLst>
              <a:ext uri="{FF2B5EF4-FFF2-40B4-BE49-F238E27FC236}">
                <a16:creationId xmlns:a16="http://schemas.microsoft.com/office/drawing/2014/main" id="{BBC95DA4-674F-CE79-6958-A74EB70CB0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9FE82D0F-25CE-9F06-1402-0B1DF8C3FE27}"/>
              </a:ext>
            </a:extLst>
          </p:cNvPr>
          <p:cNvSpPr txBox="1">
            <a:spLocks/>
          </p:cNvSpPr>
          <p:nvPr/>
        </p:nvSpPr>
        <p:spPr>
          <a:xfrm>
            <a:off x="548640" y="950977"/>
            <a:ext cx="5097441" cy="1692824"/>
          </a:xfrm>
          <a:prstGeom prst="rect">
            <a:avLst/>
          </a:prstGeom>
        </p:spPr>
        <p:txBody>
          <a:bodyPr vert="horz" lIns="91440" tIns="45720" rIns="91440" bIns="45720" rtlCol="0" anchor="t">
            <a:normAutofit/>
          </a:bodyPr>
          <a:lstStyle>
            <a:lvl1pPr algn="l" defTabSz="914400" rtl="0" eaLnBrk="1" latinLnBrk="0" hangingPunct="1">
              <a:lnSpc>
                <a:spcPct val="85000"/>
              </a:lnSpc>
              <a:spcBef>
                <a:spcPct val="0"/>
              </a:spcBef>
              <a:buNone/>
              <a:defRPr sz="3600" kern="1200">
                <a:solidFill>
                  <a:schemeClr val="accent1"/>
                </a:solidFill>
                <a:latin typeface="+mj-lt"/>
                <a:ea typeface="+mj-ea"/>
                <a:cs typeface="+mj-cs"/>
              </a:defRPr>
            </a:lvl1pPr>
          </a:lstStyle>
          <a:p>
            <a:r>
              <a:rPr lang="en-US"/>
              <a:t>Exploratory Data Analysis</a:t>
            </a:r>
            <a:endParaRPr lang="en-US" dirty="0"/>
          </a:p>
        </p:txBody>
      </p:sp>
    </p:spTree>
    <p:extLst>
      <p:ext uri="{BB962C8B-B14F-4D97-AF65-F5344CB8AC3E}">
        <p14:creationId xmlns:p14="http://schemas.microsoft.com/office/powerpoint/2010/main" val="744625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DFF3D61-0D9E-3E80-ABED-92ABBCABEEFE}"/>
            </a:ext>
          </a:extLst>
        </p:cNvPr>
        <p:cNvGrpSpPr/>
        <p:nvPr/>
      </p:nvGrpSpPr>
      <p:grpSpPr>
        <a:xfrm>
          <a:off x="0" y="0"/>
          <a:ext cx="0" cy="0"/>
          <a:chOff x="0" y="0"/>
          <a:chExt cx="0" cy="0"/>
        </a:xfrm>
      </p:grpSpPr>
      <p:sp useBgFill="1">
        <p:nvSpPr>
          <p:cNvPr id="121" name="Rectangle 120">
            <a:extLst>
              <a:ext uri="{FF2B5EF4-FFF2-40B4-BE49-F238E27FC236}">
                <a16:creationId xmlns:a16="http://schemas.microsoft.com/office/drawing/2014/main" id="{1BB9B1F2-665B-4FBB-ACC6-BEE3112BF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F98ACD-DFDF-88BE-C283-9D2AE08C4CAE}"/>
              </a:ext>
            </a:extLst>
          </p:cNvPr>
          <p:cNvSpPr>
            <a:spLocks noGrp="1"/>
          </p:cNvSpPr>
          <p:nvPr>
            <p:ph type="title"/>
          </p:nvPr>
        </p:nvSpPr>
        <p:spPr>
          <a:xfrm>
            <a:off x="548640" y="950976"/>
            <a:ext cx="5547359" cy="1766587"/>
          </a:xfrm>
        </p:spPr>
        <p:txBody>
          <a:bodyPr vert="horz" lIns="91440" tIns="45720" rIns="91440" bIns="45720" rtlCol="0">
            <a:normAutofit/>
          </a:bodyPr>
          <a:lstStyle/>
          <a:p>
            <a:r>
              <a:rPr lang="en-US" kern="1200" dirty="0">
                <a:latin typeface="+mj-lt"/>
                <a:ea typeface="+mj-ea"/>
                <a:cs typeface="+mj-cs"/>
              </a:rPr>
              <a:t>Insight from Predictive Models</a:t>
            </a:r>
          </a:p>
        </p:txBody>
      </p:sp>
      <p:cxnSp>
        <p:nvCxnSpPr>
          <p:cNvPr id="122" name="Straight Connector 121">
            <a:extLst>
              <a:ext uri="{FF2B5EF4-FFF2-40B4-BE49-F238E27FC236}">
                <a16:creationId xmlns:a16="http://schemas.microsoft.com/office/drawing/2014/main" id="{8CF20DFB-5301-4092-ACCB-8FB5CBDE3C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graphicFrame>
        <p:nvGraphicFramePr>
          <p:cNvPr id="127" name="Content Placeholder 2">
            <a:extLst>
              <a:ext uri="{FF2B5EF4-FFF2-40B4-BE49-F238E27FC236}">
                <a16:creationId xmlns:a16="http://schemas.microsoft.com/office/drawing/2014/main" id="{108FA2B0-316A-CBFF-9CFD-317471EF8C3B}"/>
              </a:ext>
            </a:extLst>
          </p:cNvPr>
          <p:cNvGraphicFramePr>
            <a:graphicFrameLocks noGrp="1"/>
          </p:cNvGraphicFramePr>
          <p:nvPr>
            <p:ph idx="1"/>
            <p:extLst>
              <p:ext uri="{D42A27DB-BD31-4B8C-83A1-F6EECF244321}">
                <p14:modId xmlns:p14="http://schemas.microsoft.com/office/powerpoint/2010/main" val="2987086801"/>
              </p:ext>
            </p:extLst>
          </p:nvPr>
        </p:nvGraphicFramePr>
        <p:xfrm>
          <a:off x="718217" y="2250677"/>
          <a:ext cx="5547359" cy="39286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1" name="Picture 20" descr="A graph of a graph with text&#10;&#10;Description automatically generated with medium confidence">
            <a:extLst>
              <a:ext uri="{FF2B5EF4-FFF2-40B4-BE49-F238E27FC236}">
                <a16:creationId xmlns:a16="http://schemas.microsoft.com/office/drawing/2014/main" id="{F5A06423-677D-F025-53F4-204F339B7A52}"/>
              </a:ext>
            </a:extLst>
          </p:cNvPr>
          <p:cNvPicPr>
            <a:picLocks noChangeAspect="1"/>
          </p:cNvPicPr>
          <p:nvPr/>
        </p:nvPicPr>
        <p:blipFill>
          <a:blip r:embed="rId8">
            <a:extLst>
              <a:ext uri="{28A0092B-C50C-407E-A947-70E740481C1C}">
                <a14:useLocalDpi xmlns:a14="http://schemas.microsoft.com/office/drawing/2010/main" val="0"/>
              </a:ext>
            </a:extLst>
          </a:blip>
          <a:srcRect l="150" t="5717" r="3035" b="40889"/>
          <a:stretch/>
        </p:blipFill>
        <p:spPr>
          <a:xfrm>
            <a:off x="6814215" y="815611"/>
            <a:ext cx="4659568" cy="2556931"/>
          </a:xfrm>
          <a:prstGeom prst="rect">
            <a:avLst/>
          </a:prstGeom>
          <a:ln>
            <a:solidFill>
              <a:schemeClr val="tx1"/>
            </a:solidFill>
          </a:ln>
        </p:spPr>
      </p:pic>
      <p:pic>
        <p:nvPicPr>
          <p:cNvPr id="17" name="Picture 16" descr="A graph of a graph showing a graph of a cost&#10;&#10;Description automatically generated with medium confidence">
            <a:extLst>
              <a:ext uri="{FF2B5EF4-FFF2-40B4-BE49-F238E27FC236}">
                <a16:creationId xmlns:a16="http://schemas.microsoft.com/office/drawing/2014/main" id="{19F18784-5E48-F3B5-EF36-4B0042E66E62}"/>
              </a:ext>
            </a:extLst>
          </p:cNvPr>
          <p:cNvPicPr>
            <a:picLocks noChangeAspect="1"/>
          </p:cNvPicPr>
          <p:nvPr/>
        </p:nvPicPr>
        <p:blipFill>
          <a:blip r:embed="rId9">
            <a:extLst>
              <a:ext uri="{28A0092B-C50C-407E-A947-70E740481C1C}">
                <a14:useLocalDpi xmlns:a14="http://schemas.microsoft.com/office/drawing/2010/main" val="0"/>
              </a:ext>
            </a:extLst>
          </a:blip>
          <a:srcRect t="10478" b="222"/>
          <a:stretch/>
        </p:blipFill>
        <p:spPr>
          <a:xfrm>
            <a:off x="6814215" y="3509433"/>
            <a:ext cx="4659568" cy="2669848"/>
          </a:xfrm>
          <a:prstGeom prst="rect">
            <a:avLst/>
          </a:prstGeom>
          <a:ln>
            <a:solidFill>
              <a:schemeClr val="tx1"/>
            </a:solidFill>
          </a:ln>
        </p:spPr>
      </p:pic>
      <p:cxnSp>
        <p:nvCxnSpPr>
          <p:cNvPr id="123" name="Straight Connector 122">
            <a:extLst>
              <a:ext uri="{FF2B5EF4-FFF2-40B4-BE49-F238E27FC236}">
                <a16:creationId xmlns:a16="http://schemas.microsoft.com/office/drawing/2014/main" id="{CA269EEA-1BDB-4A4E-A4F0-C125095456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634FB67-8EF2-1163-AD05-28FDEDFEAF8A}"/>
              </a:ext>
            </a:extLst>
          </p:cNvPr>
          <p:cNvSpPr txBox="1"/>
          <p:nvPr/>
        </p:nvSpPr>
        <p:spPr>
          <a:xfrm>
            <a:off x="9749073" y="2801710"/>
            <a:ext cx="1652065" cy="461665"/>
          </a:xfrm>
          <a:prstGeom prst="rect">
            <a:avLst/>
          </a:prstGeom>
          <a:noFill/>
        </p:spPr>
        <p:txBody>
          <a:bodyPr wrap="square" rtlCol="0">
            <a:spAutoFit/>
          </a:bodyPr>
          <a:lstStyle/>
          <a:p>
            <a:r>
              <a:rPr lang="en-US" sz="800" dirty="0"/>
              <a:t>Solar Energy Prediction Models: Feature Importance from Gradient Boosting Model</a:t>
            </a:r>
          </a:p>
        </p:txBody>
      </p:sp>
      <p:sp>
        <p:nvSpPr>
          <p:cNvPr id="24" name="TextBox 23">
            <a:extLst>
              <a:ext uri="{FF2B5EF4-FFF2-40B4-BE49-F238E27FC236}">
                <a16:creationId xmlns:a16="http://schemas.microsoft.com/office/drawing/2014/main" id="{4835E0C6-E0C8-22AD-B890-969BC5EF8B3B}"/>
              </a:ext>
            </a:extLst>
          </p:cNvPr>
          <p:cNvSpPr txBox="1"/>
          <p:nvPr/>
        </p:nvSpPr>
        <p:spPr>
          <a:xfrm>
            <a:off x="7244285" y="3502956"/>
            <a:ext cx="1359965" cy="461665"/>
          </a:xfrm>
          <a:prstGeom prst="rect">
            <a:avLst/>
          </a:prstGeom>
          <a:noFill/>
        </p:spPr>
        <p:txBody>
          <a:bodyPr wrap="square" rtlCol="0">
            <a:spAutoFit/>
          </a:bodyPr>
          <a:lstStyle/>
          <a:p>
            <a:r>
              <a:rPr lang="en-US" sz="800" dirty="0"/>
              <a:t>Electricity Cost Prediction Models: The SARIMAX  with  24-hour seasonality</a:t>
            </a:r>
          </a:p>
        </p:txBody>
      </p:sp>
    </p:spTree>
    <p:extLst>
      <p:ext uri="{BB962C8B-B14F-4D97-AF65-F5344CB8AC3E}">
        <p14:creationId xmlns:p14="http://schemas.microsoft.com/office/powerpoint/2010/main" val="3017942023"/>
      </p:ext>
    </p:extLst>
  </p:cSld>
  <p:clrMapOvr>
    <a:masterClrMapping/>
  </p:clrMapOvr>
</p:sld>
</file>

<file path=ppt/theme/theme1.xml><?xml version="1.0" encoding="utf-8"?>
<a:theme xmlns:a="http://schemas.openxmlformats.org/drawingml/2006/main" name="TribuneVTI">
  <a:themeElements>
    <a:clrScheme name="amasis">
      <a:dk1>
        <a:sysClr val="windowText" lastClr="000000"/>
      </a:dk1>
      <a:lt1>
        <a:sysClr val="window" lastClr="FFFFFF"/>
      </a:lt1>
      <a:dk2>
        <a:srgbClr val="470401"/>
      </a:dk2>
      <a:lt2>
        <a:srgbClr val="EBE2E2"/>
      </a:lt2>
      <a:accent1>
        <a:srgbClr val="BD1209"/>
      </a:accent1>
      <a:accent2>
        <a:srgbClr val="F40600"/>
      </a:accent2>
      <a:accent3>
        <a:srgbClr val="F26216"/>
      </a:accent3>
      <a:accent4>
        <a:srgbClr val="F0800D"/>
      </a:accent4>
      <a:accent5>
        <a:srgbClr val="3EA8B6"/>
      </a:accent5>
      <a:accent6>
        <a:srgbClr val="005B6B"/>
      </a:accent6>
      <a:hlink>
        <a:srgbClr val="F40600"/>
      </a:hlink>
      <a:folHlink>
        <a:srgbClr val="1C7E8E"/>
      </a:folHlink>
    </a:clrScheme>
    <a:fontScheme name="Lato">
      <a:majorFont>
        <a:latin typeface="Lato"/>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ibuneVTI" id="{4D84C650-59FC-4F6B-ADA6-B11C508FF6CE}" vid="{0E07EAE6-ACBC-4250-8522-FC108A45043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738</TotalTime>
  <Words>1036</Words>
  <Application>Microsoft Office PowerPoint</Application>
  <PresentationFormat>Widescreen</PresentationFormat>
  <Paragraphs>140</Paragraphs>
  <Slides>17</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-apple-system</vt:lpstr>
      <vt:lpstr>Aptos</vt:lpstr>
      <vt:lpstr>Arial</vt:lpstr>
      <vt:lpstr>Lato</vt:lpstr>
      <vt:lpstr>TribuneVTI</vt:lpstr>
      <vt:lpstr>Reducing Electricity Costs in Romania: Predictive and Reinforcement Learning for Solar Battery Optimization </vt:lpstr>
      <vt:lpstr>Introduction</vt:lpstr>
      <vt:lpstr>Introduction – Electricity Cost</vt:lpstr>
      <vt:lpstr>Problem Statement</vt:lpstr>
      <vt:lpstr>Agenda</vt:lpstr>
      <vt:lpstr>Data sources</vt:lpstr>
      <vt:lpstr>Exploratory Data Analysis</vt:lpstr>
      <vt:lpstr>PowerPoint Presentation</vt:lpstr>
      <vt:lpstr>Insight from Predictive Models</vt:lpstr>
      <vt:lpstr>Introduction to Reinforcement Learning</vt:lpstr>
      <vt:lpstr>Solar Battery Optimization</vt:lpstr>
      <vt:lpstr>Final Results</vt:lpstr>
      <vt:lpstr>Key Takeaways</vt:lpstr>
      <vt:lpstr>Thank you for your listening </vt:lpstr>
      <vt:lpstr>First Episode  Peak Hour Users</vt:lpstr>
      <vt:lpstr>First 100 Episodes Peak Hour Users</vt:lpstr>
      <vt:lpstr>Last 100 Episodes Peak Hour Users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 naris</dc:creator>
  <cp:lastModifiedBy>ab naris</cp:lastModifiedBy>
  <cp:revision>88</cp:revision>
  <dcterms:created xsi:type="dcterms:W3CDTF">2024-12-16T07:48:30Z</dcterms:created>
  <dcterms:modified xsi:type="dcterms:W3CDTF">2024-12-18T07:44:11Z</dcterms:modified>
</cp:coreProperties>
</file>